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Int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Inter-italic.fntdata"/><Relationship Id="rId10" Type="http://schemas.openxmlformats.org/officeDocument/2006/relationships/slide" Target="slides/slide5.xml"/><Relationship Id="rId32" Type="http://schemas.openxmlformats.org/officeDocument/2006/relationships/font" Target="fonts/Inte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Int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3791da3959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3791da395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More face time with buyers to position yourself as the best option</a:t>
            </a:r>
            <a:endParaRPr/>
          </a:p>
          <a:p>
            <a:pPr indent="-298450" lvl="1" marL="914400" rtl="0" algn="l">
              <a:lnSpc>
                <a:spcPct val="115000"/>
              </a:lnSpc>
              <a:spcBef>
                <a:spcPts val="0"/>
              </a:spcBef>
              <a:spcAft>
                <a:spcPts val="0"/>
              </a:spcAft>
              <a:buClr>
                <a:schemeClr val="dk1"/>
              </a:buClr>
              <a:buSzPts val="1100"/>
              <a:buChar char="○"/>
            </a:pPr>
            <a:r>
              <a:rPr lang="en"/>
              <a:t>Competitive Flexible Procedure</a:t>
            </a:r>
            <a:endParaRPr/>
          </a:p>
          <a:p>
            <a:pPr indent="-298450" lvl="2" marL="1371600" rtl="0" algn="l">
              <a:lnSpc>
                <a:spcPct val="115000"/>
              </a:lnSpc>
              <a:spcBef>
                <a:spcPts val="0"/>
              </a:spcBef>
              <a:spcAft>
                <a:spcPts val="0"/>
              </a:spcAft>
              <a:buClr>
                <a:schemeClr val="dk1"/>
              </a:buClr>
              <a:buSzPts val="1100"/>
              <a:buChar char="■"/>
            </a:pPr>
            <a:r>
              <a:rPr lang="en"/>
              <a:t>This procedure allows authorities to tailor procurement activities to better align with specific project requirements and market conditions.</a:t>
            </a:r>
            <a:endParaRPr/>
          </a:p>
          <a:p>
            <a:pPr indent="-298450" lvl="2" marL="1371600" rtl="0" algn="l">
              <a:lnSpc>
                <a:spcPct val="115000"/>
              </a:lnSpc>
              <a:spcBef>
                <a:spcPts val="0"/>
              </a:spcBef>
              <a:spcAft>
                <a:spcPts val="0"/>
              </a:spcAft>
              <a:buClr>
                <a:schemeClr val="dk1"/>
              </a:buClr>
              <a:buSzPts val="1100"/>
              <a:buChar char="■"/>
            </a:pPr>
            <a:r>
              <a:rPr lang="en"/>
              <a:t>Contracting authorities can design bespoke, multi-stage procurement procedures which can include negotiations, dialogues, presentations, and demonstrations</a:t>
            </a:r>
            <a:endParaRPr/>
          </a:p>
          <a:p>
            <a:pPr indent="-298450" lvl="2" marL="1371600" rtl="0" algn="l">
              <a:lnSpc>
                <a:spcPct val="115000"/>
              </a:lnSpc>
              <a:spcBef>
                <a:spcPts val="0"/>
              </a:spcBef>
              <a:spcAft>
                <a:spcPts val="0"/>
              </a:spcAft>
              <a:buClr>
                <a:schemeClr val="dk1"/>
              </a:buClr>
              <a:buSzPts val="1100"/>
              <a:buChar char="■"/>
            </a:pPr>
            <a:r>
              <a:rPr lang="en"/>
              <a:t>Buyers can now engage more with suppliers ahead of and throughout the procurement process which will enable better understanding of the challenge trying to be solved, find opportunities to innovate, ensure value for money</a:t>
            </a:r>
            <a:endParaRPr/>
          </a:p>
          <a:p>
            <a:pPr indent="-298450" lvl="2" marL="1371600" rtl="0" algn="l">
              <a:lnSpc>
                <a:spcPct val="115000"/>
              </a:lnSpc>
              <a:spcBef>
                <a:spcPts val="0"/>
              </a:spcBef>
              <a:spcAft>
                <a:spcPts val="0"/>
              </a:spcAft>
              <a:buClr>
                <a:schemeClr val="dk1"/>
              </a:buClr>
              <a:buSzPts val="1100"/>
              <a:buChar char="■"/>
            </a:pPr>
            <a:r>
              <a:rPr lang="en"/>
              <a:t>This, overall, is more accommodating to SMEs</a:t>
            </a:r>
            <a:endParaRPr/>
          </a:p>
          <a:p>
            <a:pPr indent="-298450" lvl="0" marL="457200" rtl="0" algn="l">
              <a:lnSpc>
                <a:spcPct val="115000"/>
              </a:lnSpc>
              <a:spcBef>
                <a:spcPts val="0"/>
              </a:spcBef>
              <a:spcAft>
                <a:spcPts val="0"/>
              </a:spcAft>
              <a:buClr>
                <a:schemeClr val="dk1"/>
              </a:buClr>
              <a:buSzPts val="1100"/>
              <a:buChar char="●"/>
            </a:pPr>
            <a:r>
              <a:rPr lang="en"/>
              <a:t>More buyer-intent data and signals</a:t>
            </a:r>
            <a:endParaRPr/>
          </a:p>
          <a:p>
            <a:pPr indent="-298450" lvl="1" marL="914400" rtl="0" algn="l">
              <a:lnSpc>
                <a:spcPct val="115000"/>
              </a:lnSpc>
              <a:spcBef>
                <a:spcPts val="0"/>
              </a:spcBef>
              <a:spcAft>
                <a:spcPts val="0"/>
              </a:spcAft>
              <a:buClr>
                <a:schemeClr val="dk1"/>
              </a:buClr>
              <a:buSzPts val="1100"/>
              <a:buChar char="○"/>
            </a:pPr>
            <a:r>
              <a:rPr lang="en"/>
              <a:t>Procurement Pipeline Notices</a:t>
            </a:r>
            <a:endParaRPr/>
          </a:p>
          <a:p>
            <a:pPr indent="-298450" lvl="2" marL="1371600" rtl="0" algn="l">
              <a:lnSpc>
                <a:spcPct val="115000"/>
              </a:lnSpc>
              <a:spcBef>
                <a:spcPts val="0"/>
              </a:spcBef>
              <a:spcAft>
                <a:spcPts val="0"/>
              </a:spcAft>
              <a:buClr>
                <a:schemeClr val="dk1"/>
              </a:buClr>
              <a:buSzPts val="1100"/>
              <a:buChar char="■"/>
            </a:pPr>
            <a:r>
              <a:rPr lang="en"/>
              <a:t>Pipeline Notices are compulsory notices, or documents, that buyers who spend over £100m a year will need to publish to the market outlining their intended spend for the next 18 months.</a:t>
            </a:r>
            <a:endParaRPr/>
          </a:p>
          <a:p>
            <a:pPr indent="-298450" lvl="2" marL="1371600" rtl="0" algn="l">
              <a:lnSpc>
                <a:spcPct val="115000"/>
              </a:lnSpc>
              <a:spcBef>
                <a:spcPts val="0"/>
              </a:spcBef>
              <a:spcAft>
                <a:spcPts val="0"/>
              </a:spcAft>
              <a:buClr>
                <a:schemeClr val="dk1"/>
              </a:buClr>
              <a:buSzPts val="1100"/>
              <a:buChar char="■"/>
            </a:pPr>
            <a:r>
              <a:rPr lang="en"/>
              <a:t>Pipeline Notices will provide greater visibility into upcoming opportunities for suppliers.</a:t>
            </a:r>
            <a:endParaRPr/>
          </a:p>
          <a:p>
            <a:pPr indent="-298450" lvl="2" marL="1371600" rtl="0" algn="l">
              <a:lnSpc>
                <a:spcPct val="115000"/>
              </a:lnSpc>
              <a:spcBef>
                <a:spcPts val="0"/>
              </a:spcBef>
              <a:spcAft>
                <a:spcPts val="0"/>
              </a:spcAft>
              <a:buClr>
                <a:schemeClr val="dk1"/>
              </a:buClr>
              <a:buSzPts val="1100"/>
              <a:buChar char="■"/>
            </a:pPr>
            <a:r>
              <a:rPr lang="en"/>
              <a:t>They align with the Procurement Act’s broader transparency agenda, and offer another data-point which will enable buyers to engage early and really get to the root of the buyer problems they’re seeking to solve. This could also lead to increased competition and value for money for the public sector (much like Competitive Flexible Procedure will).</a:t>
            </a:r>
            <a:endParaRPr/>
          </a:p>
          <a:p>
            <a:pPr indent="-298450" lvl="0" marL="457200" rtl="0" algn="l">
              <a:lnSpc>
                <a:spcPct val="115000"/>
              </a:lnSpc>
              <a:spcBef>
                <a:spcPts val="0"/>
              </a:spcBef>
              <a:spcAft>
                <a:spcPts val="0"/>
              </a:spcAft>
              <a:buClr>
                <a:schemeClr val="dk1"/>
              </a:buClr>
              <a:buSzPts val="1100"/>
              <a:buChar char="●"/>
            </a:pPr>
            <a:r>
              <a:rPr lang="en"/>
              <a:t>More intelligence on the buying process</a:t>
            </a:r>
            <a:endParaRPr/>
          </a:p>
          <a:p>
            <a:pPr indent="-298450" lvl="1" marL="914400" rtl="0" algn="l">
              <a:lnSpc>
                <a:spcPct val="115000"/>
              </a:lnSpc>
              <a:spcBef>
                <a:spcPts val="0"/>
              </a:spcBef>
              <a:spcAft>
                <a:spcPts val="0"/>
              </a:spcAft>
              <a:buClr>
                <a:schemeClr val="dk1"/>
              </a:buClr>
              <a:buSzPts val="1100"/>
              <a:buChar char="○"/>
            </a:pPr>
            <a:r>
              <a:rPr lang="en"/>
              <a:t>The act will introduce several new notice types [HOW MANY?] to enhance transparency and efficiency in public procurement processes.</a:t>
            </a:r>
            <a:endParaRPr/>
          </a:p>
          <a:p>
            <a:pPr indent="-298450" lvl="1" marL="914400" rtl="0" algn="l">
              <a:lnSpc>
                <a:spcPct val="115000"/>
              </a:lnSpc>
              <a:spcBef>
                <a:spcPts val="0"/>
              </a:spcBef>
              <a:spcAft>
                <a:spcPts val="0"/>
              </a:spcAft>
              <a:buClr>
                <a:schemeClr val="dk1"/>
              </a:buClr>
              <a:buSzPts val="1100"/>
              <a:buChar char="○"/>
            </a:pPr>
            <a:r>
              <a:rPr lang="en"/>
              <a:t>These notices are designed to inform suppliers and the public about various stages of procurement activities</a:t>
            </a:r>
            <a:endParaRPr/>
          </a:p>
          <a:p>
            <a:pPr indent="-298450" lvl="1" marL="914400" rtl="0" algn="l">
              <a:lnSpc>
                <a:spcPct val="115000"/>
              </a:lnSpc>
              <a:spcBef>
                <a:spcPts val="0"/>
              </a:spcBef>
              <a:spcAft>
                <a:spcPts val="0"/>
              </a:spcAft>
              <a:buClr>
                <a:schemeClr val="dk1"/>
              </a:buClr>
              <a:buSzPts val="1100"/>
              <a:buChar char="○"/>
            </a:pPr>
            <a:r>
              <a:rPr lang="en"/>
              <a:t>You’ll have visibility of the types of buying practices of specific buyers, but also when and how particular things were procured which can inform your GTM strategy</a:t>
            </a:r>
            <a:endParaRPr/>
          </a:p>
          <a:p>
            <a:pPr indent="-298450" lvl="1" marL="914400" rtl="0" algn="l">
              <a:lnSpc>
                <a:spcPct val="115000"/>
              </a:lnSpc>
              <a:spcBef>
                <a:spcPts val="0"/>
              </a:spcBef>
              <a:spcAft>
                <a:spcPts val="0"/>
              </a:spcAft>
              <a:buClr>
                <a:schemeClr val="dk1"/>
              </a:buClr>
              <a:buSzPts val="1100"/>
              <a:buChar char="○"/>
            </a:pPr>
            <a:r>
              <a:rPr lang="en"/>
              <a:t>These will all be published to the Central Digital Platform which is a consolidated procurement portal where all the data will be stored - it’s an enhanced version of Find a Tender</a:t>
            </a:r>
            <a:endParaRPr/>
          </a:p>
          <a:p>
            <a:pPr indent="-298450" lvl="0" marL="457200" rtl="0" algn="l">
              <a:lnSpc>
                <a:spcPct val="115000"/>
              </a:lnSpc>
              <a:spcBef>
                <a:spcPts val="0"/>
              </a:spcBef>
              <a:spcAft>
                <a:spcPts val="0"/>
              </a:spcAft>
              <a:buClr>
                <a:schemeClr val="dk1"/>
              </a:buClr>
              <a:buSzPts val="1100"/>
              <a:buChar char="●"/>
            </a:pPr>
            <a:r>
              <a:rPr lang="en"/>
              <a:t>More routes to market and easier access to RTMs</a:t>
            </a:r>
            <a:endParaRPr/>
          </a:p>
          <a:p>
            <a:pPr indent="-298450" lvl="1" marL="914400" rtl="0" algn="l">
              <a:lnSpc>
                <a:spcPct val="115000"/>
              </a:lnSpc>
              <a:spcBef>
                <a:spcPts val="0"/>
              </a:spcBef>
              <a:spcAft>
                <a:spcPts val="0"/>
              </a:spcAft>
              <a:buClr>
                <a:schemeClr val="dk1"/>
              </a:buClr>
              <a:buSzPts val="1100"/>
              <a:buChar char="○"/>
            </a:pPr>
            <a:r>
              <a:rPr lang="en"/>
              <a:t>Open frameworks:</a:t>
            </a:r>
            <a:endParaRPr/>
          </a:p>
          <a:p>
            <a:pPr indent="-298450" lvl="2" marL="1371600" rtl="0" algn="l">
              <a:lnSpc>
                <a:spcPct val="115000"/>
              </a:lnSpc>
              <a:spcBef>
                <a:spcPts val="0"/>
              </a:spcBef>
              <a:spcAft>
                <a:spcPts val="0"/>
              </a:spcAft>
              <a:buClr>
                <a:schemeClr val="dk1"/>
              </a:buClr>
              <a:buSzPts val="1100"/>
              <a:buChar char="■"/>
            </a:pPr>
            <a:r>
              <a:rPr lang="en"/>
              <a:t>Contracting authorities will be able to periodically reopen frameworks to new suppliers, rather than a single opening and locking out suppliers who didn’t make the cut/missed the deadline for a number of years</a:t>
            </a:r>
            <a:endParaRPr/>
          </a:p>
          <a:p>
            <a:pPr indent="-298450" lvl="2" marL="1371600" rtl="0" algn="l">
              <a:lnSpc>
                <a:spcPct val="115000"/>
              </a:lnSpc>
              <a:spcBef>
                <a:spcPts val="0"/>
              </a:spcBef>
              <a:spcAft>
                <a:spcPts val="0"/>
              </a:spcAft>
              <a:buClr>
                <a:schemeClr val="dk1"/>
              </a:buClr>
              <a:buSzPts val="1100"/>
              <a:buChar char="■"/>
            </a:pPr>
            <a:r>
              <a:rPr lang="en"/>
              <a:t>The Act stipulates that an open framework must provide for the award of a framework at least once during the first three years from the initial award and subsequently at least once every five years. The entire duration of an open framework cannot exceed eight years from the date of the first award.</a:t>
            </a:r>
            <a:endParaRPr/>
          </a:p>
          <a:p>
            <a:pPr indent="-298450" lvl="2" marL="1371600" rtl="0" algn="l">
              <a:lnSpc>
                <a:spcPct val="115000"/>
              </a:lnSpc>
              <a:spcBef>
                <a:spcPts val="0"/>
              </a:spcBef>
              <a:spcAft>
                <a:spcPts val="0"/>
              </a:spcAft>
              <a:buClr>
                <a:schemeClr val="dk1"/>
              </a:buClr>
              <a:buSzPts val="1100"/>
              <a:buChar char="■"/>
            </a:pPr>
            <a:r>
              <a:rPr lang="en"/>
              <a:t>If there is no limit on the number of suppliers, existing suppliers can be awarded a new framework based on their previous tenders or by submitting a new tender. This approach maintains a dynamic and competitive supplier base.</a:t>
            </a:r>
            <a:endParaRPr/>
          </a:p>
          <a:p>
            <a:pPr indent="-298450" lvl="1" marL="914400" rtl="0" algn="l">
              <a:lnSpc>
                <a:spcPct val="115000"/>
              </a:lnSpc>
              <a:spcBef>
                <a:spcPts val="0"/>
              </a:spcBef>
              <a:spcAft>
                <a:spcPts val="0"/>
              </a:spcAft>
              <a:buClr>
                <a:schemeClr val="dk1"/>
              </a:buClr>
              <a:buSzPts val="1100"/>
              <a:buChar char="○"/>
            </a:pPr>
            <a:r>
              <a:rPr lang="en"/>
              <a:t>The movement from Dynamic Purchasing Systems to Dynamic Markets creates a new RTM for most suppliers</a:t>
            </a:r>
            <a:endParaRPr/>
          </a:p>
          <a:p>
            <a:pPr indent="-298450" lvl="2" marL="1371600" rtl="0" algn="l">
              <a:lnSpc>
                <a:spcPct val="115000"/>
              </a:lnSpc>
              <a:spcBef>
                <a:spcPts val="0"/>
              </a:spcBef>
              <a:spcAft>
                <a:spcPts val="0"/>
              </a:spcAft>
              <a:buClr>
                <a:schemeClr val="dk1"/>
              </a:buClr>
              <a:buSzPts val="1100"/>
              <a:buChar char="■"/>
            </a:pPr>
            <a:r>
              <a:rPr lang="en"/>
              <a:t>DPSs are limited to commonly used purchases generally available on the market (e.g. tems that do not require significant customisation or unique specifications and are commonly supplied by multiple vendors like stationary and office supplies, facilities management, transport, logistics, construction and infrastructure, catering, medical consumables, standard software subscriptions and hosting).</a:t>
            </a:r>
            <a:endParaRPr/>
          </a:p>
          <a:p>
            <a:pPr indent="-298450" lvl="2" marL="1371600" rtl="0" algn="l">
              <a:lnSpc>
                <a:spcPct val="115000"/>
              </a:lnSpc>
              <a:spcBef>
                <a:spcPts val="0"/>
              </a:spcBef>
              <a:spcAft>
                <a:spcPts val="0"/>
              </a:spcAft>
              <a:buClr>
                <a:schemeClr val="dk1"/>
              </a:buClr>
              <a:buSzPts val="1100"/>
              <a:buChar char="■"/>
            </a:pPr>
            <a:r>
              <a:rPr lang="en"/>
              <a:t>Dynamic Markets can be used for all types of goods, services, or works, excluding concession contracts including complex or high-value projects</a:t>
            </a:r>
            <a:endParaRPr/>
          </a:p>
          <a:p>
            <a:pPr indent="-298450" lvl="2" marL="1371600" rtl="0" algn="l">
              <a:lnSpc>
                <a:spcPct val="115000"/>
              </a:lnSpc>
              <a:spcBef>
                <a:spcPts val="0"/>
              </a:spcBef>
              <a:spcAft>
                <a:spcPts val="0"/>
              </a:spcAft>
              <a:buClr>
                <a:schemeClr val="dk1"/>
              </a:buClr>
              <a:buSzPts val="1100"/>
              <a:buChar char="■"/>
            </a:pPr>
            <a:r>
              <a:rPr lang="en"/>
              <a:t>Dynamic Markets maintain an open structure, allowing new suppliers to join at any time</a:t>
            </a:r>
            <a:endParaRPr/>
          </a:p>
          <a:p>
            <a:pPr indent="-298450" lvl="2" marL="1371600" rtl="0" algn="l">
              <a:lnSpc>
                <a:spcPct val="115000"/>
              </a:lnSpc>
              <a:spcBef>
                <a:spcPts val="0"/>
              </a:spcBef>
              <a:spcAft>
                <a:spcPts val="0"/>
              </a:spcAft>
              <a:buClr>
                <a:schemeClr val="dk1"/>
              </a:buClr>
              <a:buSzPts val="1100"/>
              <a:buChar char="■"/>
            </a:pPr>
            <a:r>
              <a:rPr lang="en"/>
              <a:t>This should enhance procurement flexibility, encourage supplier diversity, and streamline processes for contracting authorities</a:t>
            </a:r>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3791da3959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3791da3959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There will be checks and balances to make this new, more flexible world possible</a:t>
            </a:r>
            <a:endParaRPr/>
          </a:p>
          <a:p>
            <a:pPr indent="-298450" lvl="0" marL="457200" rtl="0" algn="l">
              <a:lnSpc>
                <a:spcPct val="115000"/>
              </a:lnSpc>
              <a:spcBef>
                <a:spcPts val="0"/>
              </a:spcBef>
              <a:spcAft>
                <a:spcPts val="0"/>
              </a:spcAft>
              <a:buClr>
                <a:schemeClr val="dk1"/>
              </a:buClr>
              <a:buSzPts val="1100"/>
              <a:buChar char="●"/>
            </a:pPr>
            <a:r>
              <a:rPr lang="en"/>
              <a:t>The standard suppliers must reach to win and retain contracts is higher, and it will be harder to ‘bad agents’ to continuously work across public sector</a:t>
            </a:r>
            <a:endParaRPr/>
          </a:p>
          <a:p>
            <a:pPr indent="-298450" lvl="0" marL="457200" rtl="0" algn="l">
              <a:lnSpc>
                <a:spcPct val="115000"/>
              </a:lnSpc>
              <a:spcBef>
                <a:spcPts val="0"/>
              </a:spcBef>
              <a:spcAft>
                <a:spcPts val="0"/>
              </a:spcAft>
              <a:buClr>
                <a:schemeClr val="dk1"/>
              </a:buClr>
              <a:buSzPts val="1100"/>
              <a:buChar char="●"/>
            </a:pPr>
            <a:r>
              <a:rPr lang="en"/>
              <a:t>The standard suppliers must reach to win and retain contracts is higher and, in theory, it will be harder to ‘bad agents’ to continuously work across public sector</a:t>
            </a:r>
            <a:endParaRPr/>
          </a:p>
          <a:p>
            <a:pPr indent="-298450" lvl="0" marL="457200" rtl="0" algn="l">
              <a:lnSpc>
                <a:spcPct val="115000"/>
              </a:lnSpc>
              <a:spcBef>
                <a:spcPts val="0"/>
              </a:spcBef>
              <a:spcAft>
                <a:spcPts val="0"/>
              </a:spcAft>
              <a:buClr>
                <a:schemeClr val="dk1"/>
              </a:buClr>
              <a:buSzPts val="1100"/>
              <a:buChar char="●"/>
            </a:pPr>
            <a:r>
              <a:rPr lang="en"/>
              <a:t>This looks like:</a:t>
            </a:r>
            <a:endParaRPr/>
          </a:p>
          <a:p>
            <a:pPr indent="-298450" lvl="1" marL="914400" rtl="0" algn="l">
              <a:lnSpc>
                <a:spcPct val="115000"/>
              </a:lnSpc>
              <a:spcBef>
                <a:spcPts val="0"/>
              </a:spcBef>
              <a:spcAft>
                <a:spcPts val="0"/>
              </a:spcAft>
              <a:buClr>
                <a:schemeClr val="dk1"/>
              </a:buClr>
              <a:buSzPts val="1100"/>
              <a:buChar char="○"/>
            </a:pPr>
            <a:r>
              <a:rPr lang="en"/>
              <a:t>Focus on holistic value and quality (not just price)</a:t>
            </a:r>
            <a:endParaRPr/>
          </a:p>
          <a:p>
            <a:pPr indent="-298450" lvl="2" marL="1371600" rtl="0" algn="l">
              <a:lnSpc>
                <a:spcPct val="115000"/>
              </a:lnSpc>
              <a:spcBef>
                <a:spcPts val="0"/>
              </a:spcBef>
              <a:spcAft>
                <a:spcPts val="0"/>
              </a:spcAft>
              <a:buClr>
                <a:schemeClr val="dk1"/>
              </a:buClr>
              <a:buSzPts val="1100"/>
              <a:buChar char="■"/>
            </a:pPr>
            <a:r>
              <a:rPr lang="en"/>
              <a:t>MEAT vs MAT</a:t>
            </a:r>
            <a:endParaRPr/>
          </a:p>
          <a:p>
            <a:pPr indent="-298450" lvl="3" marL="1828800" rtl="0" algn="l">
              <a:lnSpc>
                <a:spcPct val="115000"/>
              </a:lnSpc>
              <a:spcBef>
                <a:spcPts val="0"/>
              </a:spcBef>
              <a:spcAft>
                <a:spcPts val="0"/>
              </a:spcAft>
              <a:buClr>
                <a:schemeClr val="dk1"/>
              </a:buClr>
              <a:buSzPts val="1100"/>
              <a:buChar char="■"/>
            </a:pPr>
            <a:r>
              <a:rPr lang="en"/>
              <a:t>There’s going to be a move from 'Most Economically Advantageous Tender' (MEAT) to 'Most Advantageous Tender' (MAT)</a:t>
            </a:r>
            <a:endParaRPr/>
          </a:p>
          <a:p>
            <a:pPr indent="-298450" lvl="3" marL="1828800" rtl="0" algn="l">
              <a:lnSpc>
                <a:spcPct val="115000"/>
              </a:lnSpc>
              <a:spcBef>
                <a:spcPts val="0"/>
              </a:spcBef>
              <a:spcAft>
                <a:spcPts val="0"/>
              </a:spcAft>
              <a:buClr>
                <a:schemeClr val="dk1"/>
              </a:buClr>
              <a:buSzPts val="1100"/>
              <a:buChar char="■"/>
            </a:pPr>
            <a:r>
              <a:rPr lang="en"/>
              <a:t>Contracting authorities will now evaluate tenders based on more than just price. Here's some things they'll be considering:</a:t>
            </a:r>
            <a:endParaRPr/>
          </a:p>
          <a:p>
            <a:pPr indent="-298450" lvl="4" marL="2286000" rtl="0" algn="l">
              <a:lnSpc>
                <a:spcPct val="115000"/>
              </a:lnSpc>
              <a:spcBef>
                <a:spcPts val="0"/>
              </a:spcBef>
              <a:spcAft>
                <a:spcPts val="0"/>
              </a:spcAft>
              <a:buClr>
                <a:schemeClr val="dk1"/>
              </a:buClr>
              <a:buSzPts val="1100"/>
              <a:buChar char="■"/>
            </a:pPr>
            <a:r>
              <a:rPr lang="en"/>
              <a:t>Sustainability</a:t>
            </a:r>
            <a:endParaRPr/>
          </a:p>
          <a:p>
            <a:pPr indent="-298450" lvl="4" marL="2286000" rtl="0" algn="l">
              <a:lnSpc>
                <a:spcPct val="115000"/>
              </a:lnSpc>
              <a:spcBef>
                <a:spcPts val="0"/>
              </a:spcBef>
              <a:spcAft>
                <a:spcPts val="0"/>
              </a:spcAft>
              <a:buClr>
                <a:schemeClr val="dk1"/>
              </a:buClr>
              <a:buSzPts val="1100"/>
              <a:buChar char="■"/>
            </a:pPr>
            <a:r>
              <a:rPr lang="en"/>
              <a:t>Equality and Inclusivity</a:t>
            </a:r>
            <a:endParaRPr/>
          </a:p>
          <a:p>
            <a:pPr indent="-298450" lvl="4" marL="2286000" rtl="0" algn="l">
              <a:lnSpc>
                <a:spcPct val="115000"/>
              </a:lnSpc>
              <a:spcBef>
                <a:spcPts val="0"/>
              </a:spcBef>
              <a:spcAft>
                <a:spcPts val="0"/>
              </a:spcAft>
              <a:buClr>
                <a:schemeClr val="dk1"/>
              </a:buClr>
              <a:buSzPts val="1100"/>
              <a:buChar char="■"/>
            </a:pPr>
            <a:r>
              <a:rPr lang="en"/>
              <a:t>Boosting local economies</a:t>
            </a:r>
            <a:endParaRPr/>
          </a:p>
          <a:p>
            <a:pPr indent="-298450" lvl="3" marL="1828800" rtl="0" algn="l">
              <a:lnSpc>
                <a:spcPct val="115000"/>
              </a:lnSpc>
              <a:spcBef>
                <a:spcPts val="0"/>
              </a:spcBef>
              <a:spcAft>
                <a:spcPts val="0"/>
              </a:spcAft>
              <a:buClr>
                <a:schemeClr val="dk1"/>
              </a:buClr>
              <a:buSzPts val="1100"/>
              <a:buChar char="■"/>
            </a:pPr>
            <a:r>
              <a:rPr lang="en"/>
              <a:t>This shift creates new opportunities for suppliers who can demonstrate added value beyond cost savings e.g. supplier values, long-term benefits, or alignment with public sector priorities, MAT won’t just reward the cheapest solution</a:t>
            </a:r>
            <a:endParaRPr/>
          </a:p>
          <a:p>
            <a:pPr indent="-298450" lvl="2" marL="1371600" rtl="0" algn="l">
              <a:lnSpc>
                <a:spcPct val="115000"/>
              </a:lnSpc>
              <a:spcBef>
                <a:spcPts val="0"/>
              </a:spcBef>
              <a:spcAft>
                <a:spcPts val="0"/>
              </a:spcAft>
              <a:buClr>
                <a:schemeClr val="dk1"/>
              </a:buClr>
              <a:buSzPts val="1100"/>
              <a:buChar char="■"/>
            </a:pPr>
            <a:r>
              <a:rPr lang="en"/>
              <a:t>Supplier debarment and exclusion lists</a:t>
            </a:r>
            <a:endParaRPr/>
          </a:p>
          <a:p>
            <a:pPr indent="-298450" lvl="3" marL="1828800" rtl="0" algn="l">
              <a:lnSpc>
                <a:spcPct val="115000"/>
              </a:lnSpc>
              <a:spcBef>
                <a:spcPts val="0"/>
              </a:spcBef>
              <a:spcAft>
                <a:spcPts val="0"/>
              </a:spcAft>
              <a:buClr>
                <a:schemeClr val="dk1"/>
              </a:buClr>
              <a:buSzPts val="1100"/>
              <a:buChar char="■"/>
            </a:pPr>
            <a:r>
              <a:rPr lang="en"/>
              <a:t>Tackling bad behaviour (if you think back to the Horizon Scandal as a very famous example of this) AND general poor performance by suppliers winning public contracts</a:t>
            </a:r>
            <a:endParaRPr/>
          </a:p>
          <a:p>
            <a:pPr indent="-298450" lvl="4" marL="2286000" rtl="0" algn="l">
              <a:lnSpc>
                <a:spcPct val="115000"/>
              </a:lnSpc>
              <a:spcBef>
                <a:spcPts val="0"/>
              </a:spcBef>
              <a:spcAft>
                <a:spcPts val="0"/>
              </a:spcAft>
              <a:buClr>
                <a:schemeClr val="dk1"/>
              </a:buClr>
              <a:buSzPts val="1100"/>
              <a:buChar char="■"/>
            </a:pPr>
            <a:r>
              <a:rPr lang="en"/>
              <a:t>KPIs</a:t>
            </a:r>
            <a:endParaRPr/>
          </a:p>
          <a:p>
            <a:pPr indent="-298450" lvl="5" marL="2743200" rtl="0" algn="l">
              <a:lnSpc>
                <a:spcPct val="115000"/>
              </a:lnSpc>
              <a:spcBef>
                <a:spcPts val="0"/>
              </a:spcBef>
              <a:spcAft>
                <a:spcPts val="0"/>
              </a:spcAft>
              <a:buClr>
                <a:schemeClr val="dk1"/>
              </a:buClr>
              <a:buSzPts val="1100"/>
              <a:buChar char="■"/>
            </a:pPr>
            <a:r>
              <a:rPr lang="en"/>
              <a:t>The Procurement Act is going to introduce Key Performance Indicators (KPIs) to organisations who win contract worth over £5 million.</a:t>
            </a:r>
            <a:endParaRPr/>
          </a:p>
          <a:p>
            <a:pPr indent="-298450" lvl="5" marL="2743200" rtl="0" algn="l">
              <a:lnSpc>
                <a:spcPct val="115000"/>
              </a:lnSpc>
              <a:spcBef>
                <a:spcPts val="0"/>
              </a:spcBef>
              <a:spcAft>
                <a:spcPts val="0"/>
              </a:spcAft>
              <a:buClr>
                <a:schemeClr val="dk1"/>
              </a:buClr>
              <a:buSzPts val="1100"/>
              <a:buChar char="■"/>
            </a:pPr>
            <a:r>
              <a:rPr lang="en"/>
              <a:t>Supplier performance will be tracked, assessed, and publicly reported to increase the accountability of the private sector to deliver on the goals and promises set out when a contract is award</a:t>
            </a:r>
            <a:endParaRPr/>
          </a:p>
          <a:p>
            <a:pPr indent="-298450" lvl="5" marL="2743200" rtl="0" algn="l">
              <a:lnSpc>
                <a:spcPct val="115000"/>
              </a:lnSpc>
              <a:spcBef>
                <a:spcPts val="0"/>
              </a:spcBef>
              <a:spcAft>
                <a:spcPts val="0"/>
              </a:spcAft>
              <a:buClr>
                <a:schemeClr val="dk1"/>
              </a:buClr>
              <a:buSzPts val="1100"/>
              <a:buChar char="■"/>
            </a:pPr>
            <a:r>
              <a:rPr lang="en"/>
              <a:t>At least three KPIs must be set in contracts valued at £5m (unless deemed inappropriate)</a:t>
            </a:r>
            <a:endParaRPr/>
          </a:p>
          <a:p>
            <a:pPr indent="-298450" lvl="5" marL="2743200" rtl="0" algn="l">
              <a:lnSpc>
                <a:spcPct val="115000"/>
              </a:lnSpc>
              <a:spcBef>
                <a:spcPts val="0"/>
              </a:spcBef>
              <a:spcAft>
                <a:spcPts val="0"/>
              </a:spcAft>
              <a:buClr>
                <a:schemeClr val="dk1"/>
              </a:buClr>
              <a:buSzPts val="1100"/>
              <a:buChar char="■"/>
            </a:pPr>
            <a:r>
              <a:rPr lang="en"/>
              <a:t>KPI performance will be assessed annually and published publicly in the form of performance notices</a:t>
            </a:r>
            <a:endParaRPr/>
          </a:p>
          <a:p>
            <a:pPr indent="-298450" lvl="5" marL="2743200" rtl="0" algn="l">
              <a:lnSpc>
                <a:spcPct val="115000"/>
              </a:lnSpc>
              <a:spcBef>
                <a:spcPts val="0"/>
              </a:spcBef>
              <a:spcAft>
                <a:spcPts val="0"/>
              </a:spcAft>
              <a:buClr>
                <a:schemeClr val="dk1"/>
              </a:buClr>
              <a:buSzPts val="1100"/>
              <a:buChar char="■"/>
            </a:pPr>
            <a:r>
              <a:rPr lang="en"/>
              <a:t>Poor KPI performance will lead to exclusion from future contract awards</a:t>
            </a:r>
            <a:endParaRPr/>
          </a:p>
          <a:p>
            <a:pPr indent="-298450" lvl="5" marL="2743200" rtl="0" algn="l">
              <a:lnSpc>
                <a:spcPct val="115000"/>
              </a:lnSpc>
              <a:spcBef>
                <a:spcPts val="0"/>
              </a:spcBef>
              <a:spcAft>
                <a:spcPts val="0"/>
              </a:spcAft>
              <a:buClr>
                <a:schemeClr val="dk1"/>
              </a:buClr>
              <a:buSzPts val="1100"/>
              <a:buChar char="■"/>
            </a:pPr>
            <a:r>
              <a:rPr lang="en"/>
              <a:t>Suppliers must continuously demonstrate value throughout the lifecycle of a contract</a:t>
            </a:r>
            <a:endParaRPr/>
          </a:p>
          <a:p>
            <a:pPr indent="-298450" lvl="5" marL="2743200" rtl="0" algn="l">
              <a:lnSpc>
                <a:spcPct val="115000"/>
              </a:lnSpc>
              <a:spcBef>
                <a:spcPts val="0"/>
              </a:spcBef>
              <a:spcAft>
                <a:spcPts val="0"/>
              </a:spcAft>
              <a:buClr>
                <a:schemeClr val="dk1"/>
              </a:buClr>
              <a:buSzPts val="1100"/>
              <a:buChar char="■"/>
            </a:pPr>
            <a:r>
              <a:rPr lang="en"/>
              <a:t>This is intended to increase transparency, accountability, and push the standard of public services up by only engaging suppliers who meet their contractual commitments</a:t>
            </a:r>
            <a:endParaRPr/>
          </a:p>
          <a:p>
            <a:pPr indent="-298450" lvl="5" marL="2743200" rtl="0" algn="l">
              <a:lnSpc>
                <a:spcPct val="115000"/>
              </a:lnSpc>
              <a:spcBef>
                <a:spcPts val="0"/>
              </a:spcBef>
              <a:spcAft>
                <a:spcPts val="0"/>
              </a:spcAft>
              <a:buClr>
                <a:schemeClr val="dk1"/>
              </a:buClr>
              <a:buSzPts val="1100"/>
              <a:buChar char="■"/>
            </a:pPr>
            <a:r>
              <a:rPr lang="en"/>
              <a:t>Suppliers will be assessed on KPIs like:</a:t>
            </a:r>
            <a:endParaRPr/>
          </a:p>
          <a:p>
            <a:pPr indent="-298450" lvl="6" marL="3200400" rtl="0" algn="l">
              <a:lnSpc>
                <a:spcPct val="115000"/>
              </a:lnSpc>
              <a:spcBef>
                <a:spcPts val="0"/>
              </a:spcBef>
              <a:spcAft>
                <a:spcPts val="0"/>
              </a:spcAft>
              <a:buClr>
                <a:schemeClr val="dk1"/>
              </a:buClr>
              <a:buSzPts val="1100"/>
              <a:buChar char="■"/>
            </a:pPr>
            <a:r>
              <a:rPr lang="en"/>
              <a:t>On-time delivery</a:t>
            </a:r>
            <a:endParaRPr/>
          </a:p>
          <a:p>
            <a:pPr indent="-298450" lvl="6" marL="3200400" rtl="0" algn="l">
              <a:lnSpc>
                <a:spcPct val="115000"/>
              </a:lnSpc>
              <a:spcBef>
                <a:spcPts val="0"/>
              </a:spcBef>
              <a:spcAft>
                <a:spcPts val="0"/>
              </a:spcAft>
              <a:buClr>
                <a:schemeClr val="dk1"/>
              </a:buClr>
              <a:buSzPts val="1100"/>
              <a:buChar char="■"/>
            </a:pPr>
            <a:r>
              <a:rPr lang="en"/>
              <a:t>Value for money/effectiveness of service delivery</a:t>
            </a:r>
            <a:endParaRPr/>
          </a:p>
          <a:p>
            <a:pPr indent="-298450" lvl="6" marL="3200400" rtl="0" algn="l">
              <a:lnSpc>
                <a:spcPct val="115000"/>
              </a:lnSpc>
              <a:spcBef>
                <a:spcPts val="0"/>
              </a:spcBef>
              <a:spcAft>
                <a:spcPts val="0"/>
              </a:spcAft>
              <a:buClr>
                <a:schemeClr val="dk1"/>
              </a:buClr>
              <a:buSzPts val="1100"/>
              <a:buChar char="■"/>
            </a:pPr>
            <a:r>
              <a:rPr lang="en"/>
              <a:t>Service quality</a:t>
            </a:r>
            <a:endParaRPr/>
          </a:p>
          <a:p>
            <a:pPr indent="-298450" lvl="2" marL="1371600" rtl="0" algn="l">
              <a:lnSpc>
                <a:spcPct val="115000"/>
              </a:lnSpc>
              <a:spcBef>
                <a:spcPts val="0"/>
              </a:spcBef>
              <a:spcAft>
                <a:spcPts val="0"/>
              </a:spcAft>
              <a:buClr>
                <a:schemeClr val="dk1"/>
              </a:buClr>
              <a:buSzPts val="1100"/>
              <a:buChar char="■"/>
            </a:pPr>
            <a:r>
              <a:rPr lang="en"/>
              <a:t>Equitable supplier access</a:t>
            </a:r>
            <a:endParaRPr/>
          </a:p>
          <a:p>
            <a:pPr indent="-298450" lvl="3" marL="1828800" rtl="0" algn="l">
              <a:lnSpc>
                <a:spcPct val="115000"/>
              </a:lnSpc>
              <a:spcBef>
                <a:spcPts val="0"/>
              </a:spcBef>
              <a:spcAft>
                <a:spcPts val="0"/>
              </a:spcAft>
              <a:buClr>
                <a:schemeClr val="dk1"/>
              </a:buClr>
              <a:buSzPts val="1100"/>
              <a:buChar char="■"/>
            </a:pPr>
            <a:r>
              <a:rPr lang="en"/>
              <a:t>Easier access to opportunities for SMEs</a:t>
            </a:r>
            <a:endParaRPr/>
          </a:p>
          <a:p>
            <a:pPr indent="-298450" lvl="3" marL="1828800" rtl="0" algn="l">
              <a:lnSpc>
                <a:spcPct val="115000"/>
              </a:lnSpc>
              <a:spcBef>
                <a:spcPts val="0"/>
              </a:spcBef>
              <a:spcAft>
                <a:spcPts val="0"/>
              </a:spcAft>
              <a:buClr>
                <a:schemeClr val="dk1"/>
              </a:buClr>
              <a:buSzPts val="1100"/>
              <a:buChar char="■"/>
            </a:pPr>
            <a:r>
              <a:rPr lang="en"/>
              <a:t>Buyers will be encouraged to break down large contracts into smaller lots, improving SME access and ability to compete on more contracts</a:t>
            </a:r>
            <a:endParaRPr/>
          </a:p>
          <a:p>
            <a:pPr indent="-298450" lvl="3" marL="1828800" rtl="0" algn="l">
              <a:lnSpc>
                <a:spcPct val="115000"/>
              </a:lnSpc>
              <a:spcBef>
                <a:spcPts val="0"/>
              </a:spcBef>
              <a:spcAft>
                <a:spcPts val="0"/>
              </a:spcAft>
              <a:buClr>
                <a:schemeClr val="dk1"/>
              </a:buClr>
              <a:buSzPts val="1100"/>
              <a:buChar char="■"/>
            </a:pPr>
            <a:r>
              <a:rPr lang="en"/>
              <a:t>Payment terms will be enforced, ensuring suppliers (especially SMEs) get paid faster</a:t>
            </a:r>
            <a:endParaRPr/>
          </a:p>
          <a:p>
            <a:pPr indent="-298450" lvl="3" marL="1828800" rtl="0" algn="l">
              <a:lnSpc>
                <a:spcPct val="115000"/>
              </a:lnSpc>
              <a:spcBef>
                <a:spcPts val="0"/>
              </a:spcBef>
              <a:spcAft>
                <a:spcPts val="0"/>
              </a:spcAft>
              <a:buClr>
                <a:schemeClr val="dk1"/>
              </a:buClr>
              <a:buSzPts val="1100"/>
              <a:buChar char="■"/>
            </a:pPr>
            <a:r>
              <a:rPr lang="en"/>
              <a:t>Supplier capability assessments will be standardised, reducing unfair barriers for smaller businesses</a:t>
            </a: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3791da3959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3791da3959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These are all really exciting things, and it’s important to see them as opportunities for success</a:t>
            </a:r>
            <a:endParaRPr/>
          </a:p>
          <a:p>
            <a:pPr indent="-298450" lvl="0" marL="457200" rtl="0" algn="l">
              <a:lnSpc>
                <a:spcPct val="115000"/>
              </a:lnSpc>
              <a:spcBef>
                <a:spcPts val="0"/>
              </a:spcBef>
              <a:spcAft>
                <a:spcPts val="0"/>
              </a:spcAft>
              <a:buClr>
                <a:schemeClr val="dk1"/>
              </a:buClr>
              <a:buSzPts val="1100"/>
              <a:buChar char="●"/>
            </a:pPr>
            <a:r>
              <a:rPr lang="en"/>
              <a:t>BUT, nobody truly knows how it’s going to work in practice</a:t>
            </a:r>
            <a:endParaRPr/>
          </a:p>
          <a:p>
            <a:pPr indent="-298450" lvl="0" marL="457200" rtl="0" algn="l">
              <a:lnSpc>
                <a:spcPct val="115000"/>
              </a:lnSpc>
              <a:spcBef>
                <a:spcPts val="0"/>
              </a:spcBef>
              <a:spcAft>
                <a:spcPts val="0"/>
              </a:spcAft>
              <a:buClr>
                <a:schemeClr val="dk1"/>
              </a:buClr>
              <a:buSzPts val="1100"/>
              <a:buChar char="●"/>
            </a:pPr>
            <a:r>
              <a:rPr lang="en"/>
              <a:t>It’s prudent to be aware of the potential risks and to have foresight of where you need to be ahead</a:t>
            </a:r>
            <a:endParaRPr/>
          </a:p>
          <a:p>
            <a:pPr indent="-298450" lvl="0" marL="457200" rtl="0" algn="l">
              <a:lnSpc>
                <a:spcPct val="115000"/>
              </a:lnSpc>
              <a:spcBef>
                <a:spcPts val="0"/>
              </a:spcBef>
              <a:spcAft>
                <a:spcPts val="0"/>
              </a:spcAft>
              <a:buClr>
                <a:schemeClr val="dk1"/>
              </a:buClr>
              <a:buSzPts val="1100"/>
              <a:buChar char="●"/>
            </a:pPr>
            <a:r>
              <a:rPr lang="en"/>
              <a:t>For example:</a:t>
            </a:r>
            <a:endParaRPr/>
          </a:p>
          <a:p>
            <a:pPr indent="-298450" lvl="1" marL="914400" rtl="0" algn="l">
              <a:lnSpc>
                <a:spcPct val="115000"/>
              </a:lnSpc>
              <a:spcBef>
                <a:spcPts val="0"/>
              </a:spcBef>
              <a:spcAft>
                <a:spcPts val="0"/>
              </a:spcAft>
              <a:buClr>
                <a:schemeClr val="dk1"/>
              </a:buClr>
              <a:buSzPts val="1100"/>
              <a:buChar char="○"/>
            </a:pPr>
            <a:r>
              <a:rPr lang="en"/>
              <a:t>The sea of data is getting bigger</a:t>
            </a:r>
            <a:endParaRPr/>
          </a:p>
          <a:p>
            <a:pPr indent="-298450" lvl="2" marL="1371600" rtl="0" algn="l">
              <a:lnSpc>
                <a:spcPct val="115000"/>
              </a:lnSpc>
              <a:spcBef>
                <a:spcPts val="0"/>
              </a:spcBef>
              <a:spcAft>
                <a:spcPts val="0"/>
              </a:spcAft>
              <a:buClr>
                <a:schemeClr val="dk1"/>
              </a:buClr>
              <a:buSzPts val="1100"/>
              <a:buChar char="■"/>
            </a:pPr>
            <a:r>
              <a:rPr lang="en"/>
              <a:t>The Procurement Act is bringing additional notice types and centralising them in the Central Digital Platform</a:t>
            </a:r>
            <a:endParaRPr/>
          </a:p>
          <a:p>
            <a:pPr indent="-298450" lvl="3" marL="1828800" rtl="0" algn="l">
              <a:lnSpc>
                <a:spcPct val="115000"/>
              </a:lnSpc>
              <a:spcBef>
                <a:spcPts val="0"/>
              </a:spcBef>
              <a:spcAft>
                <a:spcPts val="0"/>
              </a:spcAft>
              <a:buClr>
                <a:schemeClr val="dk1"/>
              </a:buClr>
              <a:buSzPts val="1100"/>
              <a:buChar char="■"/>
            </a:pPr>
            <a:r>
              <a:rPr lang="en"/>
              <a:t>It’s already hard to find opportunities across the platforms like findatender etc, you’re going to have even more information to wade through to find the insights which will help you build strategies and opportunities</a:t>
            </a:r>
            <a:endParaRPr/>
          </a:p>
          <a:p>
            <a:pPr indent="-298450" lvl="3" marL="1828800" rtl="0" algn="l">
              <a:lnSpc>
                <a:spcPct val="115000"/>
              </a:lnSpc>
              <a:spcBef>
                <a:spcPts val="0"/>
              </a:spcBef>
              <a:spcAft>
                <a:spcPts val="0"/>
              </a:spcAft>
              <a:buClr>
                <a:schemeClr val="dk1"/>
              </a:buClr>
              <a:buSzPts val="1100"/>
              <a:buChar char="■"/>
            </a:pPr>
            <a:r>
              <a:rPr lang="en"/>
              <a:t>The information being published itself is valuable, but in terms of being able to use it to your advantage the sea of data points is getting even bigger and it’s just getting put in one place</a:t>
            </a:r>
            <a:endParaRPr/>
          </a:p>
          <a:p>
            <a:pPr indent="-298450" lvl="1" marL="914400" rtl="0" algn="l">
              <a:lnSpc>
                <a:spcPct val="115000"/>
              </a:lnSpc>
              <a:spcBef>
                <a:spcPts val="0"/>
              </a:spcBef>
              <a:spcAft>
                <a:spcPts val="0"/>
              </a:spcAft>
              <a:buClr>
                <a:schemeClr val="dk1"/>
              </a:buClr>
              <a:buSzPts val="1100"/>
              <a:buChar char="○"/>
            </a:pPr>
            <a:r>
              <a:rPr lang="en"/>
              <a:t>‍Buyers are as confused as you</a:t>
            </a:r>
            <a:endParaRPr/>
          </a:p>
          <a:p>
            <a:pPr indent="-298450" lvl="2" marL="1371600" rtl="0" algn="l">
              <a:lnSpc>
                <a:spcPct val="115000"/>
              </a:lnSpc>
              <a:spcBef>
                <a:spcPts val="0"/>
              </a:spcBef>
              <a:spcAft>
                <a:spcPts val="0"/>
              </a:spcAft>
              <a:buClr>
                <a:schemeClr val="dk1"/>
              </a:buClr>
              <a:buSzPts val="1100"/>
              <a:buChar char="■"/>
            </a:pPr>
            <a:r>
              <a:rPr lang="en"/>
              <a:t>CFP is theoretical as of now, and there’s no set way of doing it by it’s nature</a:t>
            </a:r>
            <a:endParaRPr/>
          </a:p>
          <a:p>
            <a:pPr indent="-298450" lvl="3" marL="1828800" rtl="0" algn="l">
              <a:lnSpc>
                <a:spcPct val="115000"/>
              </a:lnSpc>
              <a:spcBef>
                <a:spcPts val="0"/>
              </a:spcBef>
              <a:spcAft>
                <a:spcPts val="0"/>
              </a:spcAft>
              <a:buClr>
                <a:schemeClr val="dk1"/>
              </a:buClr>
              <a:buSzPts val="1100"/>
              <a:buChar char="■"/>
            </a:pPr>
            <a:r>
              <a:rPr lang="en"/>
              <a:t>The buyers themselves don’t know how it’s going to work and won’t have experience using this approach, this is a huge change for buyers so be patient with them, work with them while they work it out</a:t>
            </a:r>
            <a:endParaRPr/>
          </a:p>
          <a:p>
            <a:pPr indent="-298450" lvl="3" marL="1828800" rtl="0" algn="l">
              <a:lnSpc>
                <a:spcPct val="115000"/>
              </a:lnSpc>
              <a:spcBef>
                <a:spcPts val="0"/>
              </a:spcBef>
              <a:spcAft>
                <a:spcPts val="0"/>
              </a:spcAft>
              <a:buClr>
                <a:schemeClr val="dk1"/>
              </a:buClr>
              <a:buSzPts val="1100"/>
              <a:buChar char="■"/>
            </a:pPr>
            <a:r>
              <a:rPr lang="en"/>
              <a:t>This also provides an opportunity for you to strengthen your r/ship with them as they work it out in the first few months under the Act</a:t>
            </a:r>
            <a:endParaRPr/>
          </a:p>
          <a:p>
            <a:pPr indent="-298450" lvl="3" marL="1828800" rtl="0" algn="l">
              <a:lnSpc>
                <a:spcPct val="115000"/>
              </a:lnSpc>
              <a:spcBef>
                <a:spcPts val="0"/>
              </a:spcBef>
              <a:spcAft>
                <a:spcPts val="0"/>
              </a:spcAft>
              <a:buClr>
                <a:schemeClr val="dk1"/>
              </a:buClr>
              <a:buSzPts val="1100"/>
              <a:buChar char="■"/>
            </a:pPr>
            <a:r>
              <a:rPr lang="en"/>
              <a:t>BUT don’t expect it to be perfect and easier to sell immediately - it’s going to be a collaboration</a:t>
            </a:r>
            <a:endParaRPr/>
          </a:p>
          <a:p>
            <a:pPr indent="-298450" lvl="1" marL="914400" rtl="0" algn="l">
              <a:lnSpc>
                <a:spcPct val="115000"/>
              </a:lnSpc>
              <a:spcBef>
                <a:spcPts val="0"/>
              </a:spcBef>
              <a:spcAft>
                <a:spcPts val="0"/>
              </a:spcAft>
              <a:buClr>
                <a:schemeClr val="dk1"/>
              </a:buClr>
              <a:buSzPts val="1100"/>
              <a:buChar char="○"/>
            </a:pPr>
            <a:r>
              <a:rPr lang="en"/>
              <a:t>Flexibility makes room for subjectivity</a:t>
            </a:r>
            <a:endParaRPr/>
          </a:p>
          <a:p>
            <a:pPr indent="-298450" lvl="2" marL="1371600" rtl="0" algn="l">
              <a:lnSpc>
                <a:spcPct val="115000"/>
              </a:lnSpc>
              <a:spcBef>
                <a:spcPts val="0"/>
              </a:spcBef>
              <a:spcAft>
                <a:spcPts val="0"/>
              </a:spcAft>
              <a:buClr>
                <a:schemeClr val="dk1"/>
              </a:buClr>
              <a:buSzPts val="1100"/>
              <a:buChar char="■"/>
            </a:pPr>
            <a:r>
              <a:rPr lang="en"/>
              <a:t>There’s a risk that flexibility in the procurement process will make room for subjectivity</a:t>
            </a:r>
            <a:endParaRPr/>
          </a:p>
          <a:p>
            <a:pPr indent="-298450" lvl="3" marL="1828800" rtl="0" algn="l">
              <a:lnSpc>
                <a:spcPct val="115000"/>
              </a:lnSpc>
              <a:spcBef>
                <a:spcPts val="0"/>
              </a:spcBef>
              <a:spcAft>
                <a:spcPts val="0"/>
              </a:spcAft>
              <a:buClr>
                <a:schemeClr val="dk1"/>
              </a:buClr>
              <a:buSzPts val="1100"/>
              <a:buChar char="■"/>
            </a:pPr>
            <a:r>
              <a:rPr lang="en"/>
              <a:t>There’s more decision factors and no set way to make decisions</a:t>
            </a:r>
            <a:endParaRPr/>
          </a:p>
          <a:p>
            <a:pPr indent="-298450" lvl="3" marL="1828800" rtl="0" algn="l">
              <a:lnSpc>
                <a:spcPct val="115000"/>
              </a:lnSpc>
              <a:spcBef>
                <a:spcPts val="0"/>
              </a:spcBef>
              <a:spcAft>
                <a:spcPts val="0"/>
              </a:spcAft>
              <a:buClr>
                <a:schemeClr val="dk1"/>
              </a:buClr>
              <a:buSzPts val="1100"/>
              <a:buChar char="■"/>
            </a:pPr>
            <a:r>
              <a:rPr lang="en"/>
              <a:t>This may favour incumbent suppliers, as the public sector is notoriously risk averse, or it could lead buyers to lean into any biases beyond value-led decision-making (which is what we also see in private sector buying, people buy emotionally and often come into a buying process with a set idea of what they wan</a:t>
            </a:r>
            <a:endParaRPr/>
          </a:p>
          <a:p>
            <a:pPr indent="-298450" lvl="1" marL="914400" rtl="0" algn="l">
              <a:lnSpc>
                <a:spcPct val="115000"/>
              </a:lnSpc>
              <a:spcBef>
                <a:spcPts val="0"/>
              </a:spcBef>
              <a:spcAft>
                <a:spcPts val="0"/>
              </a:spcAft>
              <a:buClr>
                <a:schemeClr val="dk1"/>
              </a:buClr>
              <a:buSzPts val="1100"/>
              <a:buChar char="○"/>
            </a:pPr>
            <a:r>
              <a:rPr lang="en"/>
              <a:t>New barriers for SMEs</a:t>
            </a:r>
            <a:endParaRPr/>
          </a:p>
          <a:p>
            <a:pPr indent="-298450" lvl="2" marL="1371600" rtl="0" algn="l">
              <a:lnSpc>
                <a:spcPct val="115000"/>
              </a:lnSpc>
              <a:spcBef>
                <a:spcPts val="0"/>
              </a:spcBef>
              <a:spcAft>
                <a:spcPts val="0"/>
              </a:spcAft>
              <a:buClr>
                <a:schemeClr val="dk1"/>
              </a:buClr>
              <a:buSzPts val="1100"/>
              <a:buChar char="■"/>
            </a:pPr>
            <a:r>
              <a:rPr lang="en"/>
              <a:t>I know this counters the point about the procurement act helping SME access, but there’s new factors it introduces which will create barriers to entry</a:t>
            </a:r>
            <a:endParaRPr/>
          </a:p>
          <a:p>
            <a:pPr indent="-298450" lvl="2" marL="1371600" rtl="0" algn="l">
              <a:lnSpc>
                <a:spcPct val="115000"/>
              </a:lnSpc>
              <a:spcBef>
                <a:spcPts val="0"/>
              </a:spcBef>
              <a:spcAft>
                <a:spcPts val="0"/>
              </a:spcAft>
              <a:buClr>
                <a:schemeClr val="dk1"/>
              </a:buClr>
              <a:buSzPts val="1100"/>
              <a:buChar char="■"/>
            </a:pPr>
            <a:r>
              <a:rPr lang="en"/>
              <a:t>Social value is more challenging for SMEs to deliver on</a:t>
            </a:r>
            <a:endParaRPr/>
          </a:p>
          <a:p>
            <a:pPr indent="-298450" lvl="3" marL="1828800" rtl="0" algn="l">
              <a:lnSpc>
                <a:spcPct val="115000"/>
              </a:lnSpc>
              <a:spcBef>
                <a:spcPts val="0"/>
              </a:spcBef>
              <a:spcAft>
                <a:spcPts val="0"/>
              </a:spcAft>
              <a:buClr>
                <a:schemeClr val="dk1"/>
              </a:buClr>
              <a:buSzPts val="1100"/>
              <a:buChar char="■"/>
            </a:pPr>
            <a:r>
              <a:rPr lang="en"/>
              <a:t>SMEs have fewer resources to deliver social value outcomes, or create new programmes to do so</a:t>
            </a:r>
            <a:endParaRPr/>
          </a:p>
          <a:p>
            <a:pPr indent="-298450" lvl="3" marL="1828800" rtl="0" algn="l">
              <a:lnSpc>
                <a:spcPct val="115000"/>
              </a:lnSpc>
              <a:spcBef>
                <a:spcPts val="0"/>
              </a:spcBef>
              <a:spcAft>
                <a:spcPts val="0"/>
              </a:spcAft>
              <a:buClr>
                <a:schemeClr val="dk1"/>
              </a:buClr>
              <a:buSzPts val="1100"/>
              <a:buChar char="■"/>
            </a:pPr>
            <a:r>
              <a:rPr lang="en"/>
              <a:t>This will require additonal work on their behalf to factor this into their offering</a:t>
            </a:r>
            <a:endParaRPr/>
          </a:p>
          <a:p>
            <a:pPr indent="-298450" lvl="2" marL="1371600" rtl="0" algn="l">
              <a:lnSpc>
                <a:spcPct val="115000"/>
              </a:lnSpc>
              <a:spcBef>
                <a:spcPts val="0"/>
              </a:spcBef>
              <a:spcAft>
                <a:spcPts val="0"/>
              </a:spcAft>
              <a:buClr>
                <a:schemeClr val="dk1"/>
              </a:buClr>
              <a:buSzPts val="1100"/>
              <a:buChar char="■"/>
            </a:pPr>
            <a:r>
              <a:rPr lang="en"/>
              <a:t>Additionally, new compliance requirements could still be too complex for smaller businesses</a:t>
            </a:r>
            <a:endParaRPr/>
          </a:p>
          <a:p>
            <a:pPr indent="-298450" lvl="2" marL="1371600" rtl="0" algn="l">
              <a:lnSpc>
                <a:spcPct val="115000"/>
              </a:lnSpc>
              <a:spcBef>
                <a:spcPts val="0"/>
              </a:spcBef>
              <a:spcAft>
                <a:spcPts val="0"/>
              </a:spcAft>
              <a:buClr>
                <a:schemeClr val="dk1"/>
              </a:buClr>
              <a:buSzPts val="1100"/>
              <a:buChar char="■"/>
            </a:pPr>
            <a:r>
              <a:rPr lang="en"/>
              <a:t>Larger firms may still dominate due to resources and expertise in navigating procurement processes, particularly with their capacity to adapt to the new world</a:t>
            </a:r>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3791da3959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3791da3959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Whether the Procurement Act 2023 provides opportunities or risk is dependent on how suppliers prepare for and respond to the changes.</a:t>
            </a:r>
            <a:endParaRPr/>
          </a:p>
          <a:p>
            <a:pPr indent="-298450" lvl="0" marL="457200" rtl="0" algn="l">
              <a:lnSpc>
                <a:spcPct val="115000"/>
              </a:lnSpc>
              <a:spcBef>
                <a:spcPts val="1200"/>
              </a:spcBef>
              <a:spcAft>
                <a:spcPts val="0"/>
              </a:spcAft>
              <a:buClr>
                <a:schemeClr val="dk1"/>
              </a:buClr>
              <a:buSzPts val="1100"/>
              <a:buChar char="●"/>
            </a:pPr>
            <a:r>
              <a:rPr lang="en"/>
              <a:t>Separation in the preparation</a:t>
            </a:r>
            <a:endParaRPr/>
          </a:p>
          <a:p>
            <a:pPr indent="-298450" lvl="1" marL="914400" rtl="0" algn="l">
              <a:lnSpc>
                <a:spcPct val="115000"/>
              </a:lnSpc>
              <a:spcBef>
                <a:spcPts val="0"/>
              </a:spcBef>
              <a:spcAft>
                <a:spcPts val="0"/>
              </a:spcAft>
              <a:buClr>
                <a:schemeClr val="dk1"/>
              </a:buClr>
              <a:buSzPts val="1100"/>
              <a:buChar char="○"/>
            </a:pPr>
            <a:r>
              <a:rPr lang="en"/>
              <a:t>Get ahead of the tactics and strategies you need to start winning as of February 24th</a:t>
            </a:r>
            <a:endParaRPr/>
          </a:p>
          <a:p>
            <a:pPr indent="-298450" lvl="0" marL="457200" rtl="0" algn="l">
              <a:lnSpc>
                <a:spcPct val="115000"/>
              </a:lnSpc>
              <a:spcBef>
                <a:spcPts val="0"/>
              </a:spcBef>
              <a:spcAft>
                <a:spcPts val="0"/>
              </a:spcAft>
              <a:buClr>
                <a:schemeClr val="dk1"/>
              </a:buClr>
              <a:buSzPts val="1100"/>
              <a:buChar char="●"/>
            </a:pPr>
            <a:r>
              <a:rPr lang="en"/>
              <a:t>Stotles is a partner for navigating change</a:t>
            </a:r>
            <a:endParaRPr/>
          </a:p>
          <a:p>
            <a:pPr indent="-298450" lvl="1" marL="914400" rtl="0" algn="l">
              <a:lnSpc>
                <a:spcPct val="115000"/>
              </a:lnSpc>
              <a:spcBef>
                <a:spcPts val="0"/>
              </a:spcBef>
              <a:spcAft>
                <a:spcPts val="0"/>
              </a:spcAft>
              <a:buClr>
                <a:schemeClr val="dk1"/>
              </a:buClr>
              <a:buSzPts val="1100"/>
              <a:buChar char="○"/>
            </a:pPr>
            <a:r>
              <a:rPr lang="en"/>
              <a:t>Support suppliers through education and building free tools to succeed in the new procurement landscape</a:t>
            </a:r>
            <a:endParaRPr/>
          </a:p>
          <a:p>
            <a:pPr indent="-298450" lvl="1" marL="914400" rtl="0" algn="l">
              <a:lnSpc>
                <a:spcPct val="115000"/>
              </a:lnSpc>
              <a:spcBef>
                <a:spcPts val="0"/>
              </a:spcBef>
              <a:spcAft>
                <a:spcPts val="0"/>
              </a:spcAft>
              <a:buClr>
                <a:schemeClr val="dk1"/>
              </a:buClr>
              <a:buSzPts val="1100"/>
              <a:buChar char="○"/>
            </a:pPr>
            <a:r>
              <a:rPr lang="en"/>
              <a:t>We want to be a trusted advisor to you to guide you through the realities of the change in a practical way, not just adding to the deluge of information you’re already receiving across the market</a:t>
            </a:r>
            <a:endParaRPr/>
          </a:p>
          <a:p>
            <a:pPr indent="-298450" lvl="1" marL="914400" rtl="0" algn="l">
              <a:lnSpc>
                <a:spcPct val="115000"/>
              </a:lnSpc>
              <a:spcBef>
                <a:spcPts val="0"/>
              </a:spcBef>
              <a:spcAft>
                <a:spcPts val="0"/>
              </a:spcAft>
              <a:buClr>
                <a:schemeClr val="dk1"/>
              </a:buClr>
              <a:buSzPts val="1100"/>
              <a:buChar char="○"/>
            </a:pPr>
            <a:r>
              <a:rPr lang="en"/>
              <a:t>Making sense of the Procurement Act is something we’re dedicated to not just across our market engagement through things like this webinar, but also into how we’re building out platform going forward</a:t>
            </a:r>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791da3959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791da3959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791da3959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3791da3959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3791da3959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3791da3959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3791da3959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3791da3959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3791da3959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3791da3959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3791da3959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3791da3959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3791da3959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3791da395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3791da3959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3791da3959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3791da3959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3791da3959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3791da3959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3791da3959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3791da3959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3791da3959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SLIDES_API192468675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SLIDES_API192468675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questions from your audience will appear when you get to this slide.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3791da3959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3791da3959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3791da3959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3791da3959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This is a not a webinar about policy and the specific changes the Act will bring about</a:t>
            </a:r>
            <a:endParaRPr/>
          </a:p>
          <a:p>
            <a:pPr indent="-298450" lvl="0" marL="457200" rtl="0" algn="l">
              <a:lnSpc>
                <a:spcPct val="115000"/>
              </a:lnSpc>
              <a:spcBef>
                <a:spcPts val="0"/>
              </a:spcBef>
              <a:spcAft>
                <a:spcPts val="0"/>
              </a:spcAft>
              <a:buClr>
                <a:schemeClr val="dk1"/>
              </a:buClr>
              <a:buSzPts val="1100"/>
              <a:buChar char="●"/>
            </a:pPr>
            <a:r>
              <a:rPr lang="en"/>
              <a:t>I’m sure you’ve been inundated with content about the changes in policy</a:t>
            </a:r>
            <a:endParaRPr/>
          </a:p>
          <a:p>
            <a:pPr indent="-298450" lvl="0" marL="457200" rtl="0" algn="l">
              <a:lnSpc>
                <a:spcPct val="115000"/>
              </a:lnSpc>
              <a:spcBef>
                <a:spcPts val="0"/>
              </a:spcBef>
              <a:spcAft>
                <a:spcPts val="0"/>
              </a:spcAft>
              <a:buClr>
                <a:schemeClr val="dk1"/>
              </a:buClr>
              <a:buSzPts val="1100"/>
              <a:buChar char="●"/>
            </a:pPr>
            <a:r>
              <a:rPr lang="en"/>
              <a:t>This is practical advice in the specific context of creating public sector pipeline and successfully selling into the public sector</a:t>
            </a:r>
            <a:endParaRPr/>
          </a:p>
          <a:p>
            <a:pPr indent="-298450" lvl="0" marL="457200" rtl="0" algn="l">
              <a:lnSpc>
                <a:spcPct val="115000"/>
              </a:lnSpc>
              <a:spcBef>
                <a:spcPts val="0"/>
              </a:spcBef>
              <a:spcAft>
                <a:spcPts val="0"/>
              </a:spcAft>
              <a:buClr>
                <a:schemeClr val="dk1"/>
              </a:buClr>
              <a:buSzPts val="1100"/>
              <a:buChar char="●"/>
            </a:pPr>
            <a:r>
              <a:rPr lang="en"/>
              <a:t>The aim of this webinar is to:</a:t>
            </a:r>
            <a:endParaRPr/>
          </a:p>
          <a:p>
            <a:pPr indent="-298450" lvl="1" marL="914400" rtl="0" algn="l">
              <a:lnSpc>
                <a:spcPct val="115000"/>
              </a:lnSpc>
              <a:spcBef>
                <a:spcPts val="0"/>
              </a:spcBef>
              <a:spcAft>
                <a:spcPts val="0"/>
              </a:spcAft>
              <a:buClr>
                <a:schemeClr val="dk1"/>
              </a:buClr>
              <a:buSzPts val="1100"/>
              <a:buChar char="○"/>
            </a:pPr>
            <a:r>
              <a:rPr lang="en"/>
              <a:t>Outline what challenges and opportunties the Procurement Act offers suppliers selling to the public sector</a:t>
            </a:r>
            <a:endParaRPr/>
          </a:p>
          <a:p>
            <a:pPr indent="-298450" lvl="1" marL="914400" rtl="0" algn="l">
              <a:lnSpc>
                <a:spcPct val="115000"/>
              </a:lnSpc>
              <a:spcBef>
                <a:spcPts val="0"/>
              </a:spcBef>
              <a:spcAft>
                <a:spcPts val="0"/>
              </a:spcAft>
              <a:buClr>
                <a:schemeClr val="dk1"/>
              </a:buClr>
              <a:buSzPts val="1100"/>
              <a:buChar char="○"/>
            </a:pPr>
            <a:r>
              <a:rPr lang="en"/>
              <a:t>Provide concrete tactics for mitigating the risks and making the most of the opportunities provided by the Procurement Act so you can build pipeline</a:t>
            </a:r>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3791da395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3791da395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The Procurement Act is designed to reform and streamline public sector procurement processes.</a:t>
            </a:r>
            <a:endParaRPr/>
          </a:p>
          <a:p>
            <a:pPr indent="-298450" lvl="0" marL="457200" rtl="0" algn="l">
              <a:lnSpc>
                <a:spcPct val="115000"/>
              </a:lnSpc>
              <a:spcBef>
                <a:spcPts val="0"/>
              </a:spcBef>
              <a:spcAft>
                <a:spcPts val="0"/>
              </a:spcAft>
              <a:buClr>
                <a:schemeClr val="dk1"/>
              </a:buClr>
              <a:buSzPts val="1100"/>
              <a:buChar char="●"/>
            </a:pPr>
            <a:r>
              <a:rPr lang="en"/>
              <a:t>Its primary objectives are to:</a:t>
            </a:r>
            <a:endParaRPr/>
          </a:p>
          <a:p>
            <a:pPr indent="-298450" lvl="1" marL="914400" rtl="0" algn="l">
              <a:lnSpc>
                <a:spcPct val="115000"/>
              </a:lnSpc>
              <a:spcBef>
                <a:spcPts val="0"/>
              </a:spcBef>
              <a:spcAft>
                <a:spcPts val="0"/>
              </a:spcAft>
              <a:buClr>
                <a:schemeClr val="dk1"/>
              </a:buClr>
              <a:buSzPts val="1100"/>
              <a:buChar char="○"/>
            </a:pPr>
            <a:r>
              <a:rPr lang="en"/>
              <a:t>Simplify procurement procedures</a:t>
            </a:r>
            <a:endParaRPr/>
          </a:p>
          <a:p>
            <a:pPr indent="-298450" lvl="1" marL="914400" rtl="0" algn="l">
              <a:lnSpc>
                <a:spcPct val="115000"/>
              </a:lnSpc>
              <a:spcBef>
                <a:spcPts val="0"/>
              </a:spcBef>
              <a:spcAft>
                <a:spcPts val="0"/>
              </a:spcAft>
              <a:buClr>
                <a:schemeClr val="dk1"/>
              </a:buClr>
              <a:buSzPts val="1100"/>
              <a:buChar char="○"/>
            </a:pPr>
            <a:r>
              <a:rPr lang="en"/>
              <a:t>Enhance transparency</a:t>
            </a:r>
            <a:endParaRPr/>
          </a:p>
          <a:p>
            <a:pPr indent="-298450" lvl="1" marL="914400" rtl="0" algn="l">
              <a:lnSpc>
                <a:spcPct val="115000"/>
              </a:lnSpc>
              <a:spcBef>
                <a:spcPts val="0"/>
              </a:spcBef>
              <a:spcAft>
                <a:spcPts val="0"/>
              </a:spcAft>
              <a:buClr>
                <a:schemeClr val="dk1"/>
              </a:buClr>
              <a:buSzPts val="1100"/>
              <a:buChar char="○"/>
            </a:pPr>
            <a:r>
              <a:rPr lang="en"/>
              <a:t>Open up public contracts to a more diverse range of suppliers e.g. SMEs</a:t>
            </a:r>
            <a:endParaRPr/>
          </a:p>
          <a:p>
            <a:pPr indent="-298450" lvl="0" marL="457200" rtl="0" algn="l">
              <a:lnSpc>
                <a:spcPct val="115000"/>
              </a:lnSpc>
              <a:spcBef>
                <a:spcPts val="0"/>
              </a:spcBef>
              <a:spcAft>
                <a:spcPts val="0"/>
              </a:spcAft>
              <a:buClr>
                <a:schemeClr val="dk1"/>
              </a:buClr>
              <a:buSzPts val="1100"/>
              <a:buChar char="●"/>
            </a:pPr>
            <a:r>
              <a:rPr lang="en"/>
              <a:t>ALIGN PROCUREMENT WITH BROADER GOVERNMENT AIMS: In February 2025, the UK government published a new National Procurement Policy Statement (NPPS) to coincide with the commencement of the Procurement Act 2023</a:t>
            </a:r>
            <a:endParaRPr/>
          </a:p>
          <a:p>
            <a:pPr indent="-298450" lvl="0" marL="457200" rtl="0" algn="l">
              <a:lnSpc>
                <a:spcPct val="115000"/>
              </a:lnSpc>
              <a:spcBef>
                <a:spcPts val="0"/>
              </a:spcBef>
              <a:spcAft>
                <a:spcPts val="0"/>
              </a:spcAft>
              <a:buClr>
                <a:schemeClr val="dk1"/>
              </a:buClr>
              <a:buSzPts val="1100"/>
              <a:buChar char="●"/>
            </a:pPr>
            <a:r>
              <a:rPr lang="en"/>
              <a:t>This NPPS outlines strategic priorities for public procurement:</a:t>
            </a:r>
            <a:endParaRPr/>
          </a:p>
          <a:p>
            <a:pPr indent="-298450" lvl="1" marL="914400" rtl="0" algn="l">
              <a:lnSpc>
                <a:spcPct val="115000"/>
              </a:lnSpc>
              <a:spcBef>
                <a:spcPts val="0"/>
              </a:spcBef>
              <a:spcAft>
                <a:spcPts val="0"/>
              </a:spcAft>
              <a:buClr>
                <a:schemeClr val="dk1"/>
              </a:buClr>
              <a:buSzPts val="1100"/>
              <a:buChar char="○"/>
            </a:pPr>
            <a:r>
              <a:rPr lang="en"/>
              <a:t>Economic Growth (especially support for SMEs)</a:t>
            </a:r>
            <a:endParaRPr/>
          </a:p>
          <a:p>
            <a:pPr indent="-298450" lvl="1" marL="914400" rtl="0" algn="l">
              <a:lnSpc>
                <a:spcPct val="115000"/>
              </a:lnSpc>
              <a:spcBef>
                <a:spcPts val="0"/>
              </a:spcBef>
              <a:spcAft>
                <a:spcPts val="0"/>
              </a:spcAft>
              <a:buClr>
                <a:schemeClr val="dk1"/>
              </a:buClr>
              <a:buSzPts val="1100"/>
              <a:buChar char="○"/>
            </a:pPr>
            <a:r>
              <a:rPr lang="en"/>
              <a:t>Delivering Social Value</a:t>
            </a:r>
            <a:endParaRPr/>
          </a:p>
          <a:p>
            <a:pPr indent="-298450" lvl="1" marL="914400" rtl="0" algn="l">
              <a:lnSpc>
                <a:spcPct val="115000"/>
              </a:lnSpc>
              <a:spcBef>
                <a:spcPts val="0"/>
              </a:spcBef>
              <a:spcAft>
                <a:spcPts val="0"/>
              </a:spcAft>
              <a:buClr>
                <a:schemeClr val="dk1"/>
              </a:buClr>
              <a:buSzPts val="1100"/>
              <a:buChar char="○"/>
            </a:pPr>
            <a:r>
              <a:rPr lang="en"/>
              <a:t>Transparency</a:t>
            </a:r>
            <a:endParaRPr/>
          </a:p>
          <a:p>
            <a:pPr indent="-298450" lvl="1" marL="914400" rtl="0" algn="l">
              <a:lnSpc>
                <a:spcPct val="115000"/>
              </a:lnSpc>
              <a:spcBef>
                <a:spcPts val="0"/>
              </a:spcBef>
              <a:spcAft>
                <a:spcPts val="0"/>
              </a:spcAft>
              <a:buClr>
                <a:schemeClr val="dk1"/>
              </a:buClr>
              <a:buSzPts val="1100"/>
              <a:buChar char="○"/>
            </a:pPr>
            <a:r>
              <a:rPr lang="en"/>
              <a:t>Value for Money</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SLIDES_API9862519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SLIDES_API9862519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SLIDES_API210576086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SLIDES_API210576086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3791da3959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3791da3959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3791da3959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3791da3959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The Procurement Act is making selling to the public sector more competitive and commercial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Flexibility is the driver of this, there won’t be cookie cutter procurement and there will be the ability for buyers to procure in a way suitable to their challenges, and the opportunity for you to sell in a way that enables you to build relationships and properly demonstrate how you can meet public sector challenges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public sector is going to buy in a way that’s a lot more similar to how the private sector buys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naturally, will provide opportunities in theory and we’re going to dive into the theories and practicalities today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791da3959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791da3959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t>More face time with buyers to position yourself as the best option</a:t>
            </a:r>
            <a:endParaRPr/>
          </a:p>
          <a:p>
            <a:pPr indent="-298450" lvl="1" marL="914400" rtl="0" algn="l">
              <a:lnSpc>
                <a:spcPct val="115000"/>
              </a:lnSpc>
              <a:spcBef>
                <a:spcPts val="0"/>
              </a:spcBef>
              <a:spcAft>
                <a:spcPts val="0"/>
              </a:spcAft>
              <a:buClr>
                <a:schemeClr val="dk1"/>
              </a:buClr>
              <a:buSzPts val="1100"/>
              <a:buChar char="○"/>
            </a:pPr>
            <a:r>
              <a:rPr lang="en"/>
              <a:t>Competitive Flexible Procedure</a:t>
            </a:r>
            <a:endParaRPr/>
          </a:p>
          <a:p>
            <a:pPr indent="-298450" lvl="2" marL="1371600" rtl="0" algn="l">
              <a:lnSpc>
                <a:spcPct val="115000"/>
              </a:lnSpc>
              <a:spcBef>
                <a:spcPts val="0"/>
              </a:spcBef>
              <a:spcAft>
                <a:spcPts val="0"/>
              </a:spcAft>
              <a:buClr>
                <a:schemeClr val="dk1"/>
              </a:buClr>
              <a:buSzPts val="1100"/>
              <a:buChar char="■"/>
            </a:pPr>
            <a:r>
              <a:rPr lang="en"/>
              <a:t>This procedure allows authorities to tailor procurement activities to better align with specific project requirements and market conditions.</a:t>
            </a:r>
            <a:endParaRPr/>
          </a:p>
          <a:p>
            <a:pPr indent="-298450" lvl="2" marL="1371600" rtl="0" algn="l">
              <a:lnSpc>
                <a:spcPct val="115000"/>
              </a:lnSpc>
              <a:spcBef>
                <a:spcPts val="0"/>
              </a:spcBef>
              <a:spcAft>
                <a:spcPts val="0"/>
              </a:spcAft>
              <a:buClr>
                <a:schemeClr val="dk1"/>
              </a:buClr>
              <a:buSzPts val="1100"/>
              <a:buChar char="■"/>
            </a:pPr>
            <a:r>
              <a:rPr lang="en"/>
              <a:t>Contracting authorities can design bespoke, multi-stage procurement procedures which can include negotiations, dialogues, presentations, and demonstrations</a:t>
            </a:r>
            <a:endParaRPr/>
          </a:p>
          <a:p>
            <a:pPr indent="-298450" lvl="2" marL="1371600" rtl="0" algn="l">
              <a:lnSpc>
                <a:spcPct val="115000"/>
              </a:lnSpc>
              <a:spcBef>
                <a:spcPts val="0"/>
              </a:spcBef>
              <a:spcAft>
                <a:spcPts val="0"/>
              </a:spcAft>
              <a:buClr>
                <a:schemeClr val="dk1"/>
              </a:buClr>
              <a:buSzPts val="1100"/>
              <a:buChar char="■"/>
            </a:pPr>
            <a:r>
              <a:rPr lang="en"/>
              <a:t>Buyers can now engage more with suppliers ahead of and throughout the procurement process which will enable better understanding of the challenge trying to be solved, find opportunities to innovate, ensure value for money</a:t>
            </a:r>
            <a:endParaRPr/>
          </a:p>
          <a:p>
            <a:pPr indent="-298450" lvl="2" marL="1371600" rtl="0" algn="l">
              <a:lnSpc>
                <a:spcPct val="115000"/>
              </a:lnSpc>
              <a:spcBef>
                <a:spcPts val="0"/>
              </a:spcBef>
              <a:spcAft>
                <a:spcPts val="0"/>
              </a:spcAft>
              <a:buClr>
                <a:schemeClr val="dk1"/>
              </a:buClr>
              <a:buSzPts val="1100"/>
              <a:buChar char="■"/>
            </a:pPr>
            <a:r>
              <a:rPr lang="en"/>
              <a:t>This, overall, is more accommodating to SMEs</a:t>
            </a:r>
            <a:endParaRPr/>
          </a:p>
          <a:p>
            <a:pPr indent="-298450" lvl="0" marL="457200" rtl="0" algn="l">
              <a:lnSpc>
                <a:spcPct val="115000"/>
              </a:lnSpc>
              <a:spcBef>
                <a:spcPts val="0"/>
              </a:spcBef>
              <a:spcAft>
                <a:spcPts val="0"/>
              </a:spcAft>
              <a:buClr>
                <a:schemeClr val="dk1"/>
              </a:buClr>
              <a:buSzPts val="1100"/>
              <a:buChar char="●"/>
            </a:pPr>
            <a:r>
              <a:rPr lang="en"/>
              <a:t>More buyer-intent data and signals</a:t>
            </a:r>
            <a:endParaRPr/>
          </a:p>
          <a:p>
            <a:pPr indent="-298450" lvl="1" marL="914400" rtl="0" algn="l">
              <a:lnSpc>
                <a:spcPct val="115000"/>
              </a:lnSpc>
              <a:spcBef>
                <a:spcPts val="0"/>
              </a:spcBef>
              <a:spcAft>
                <a:spcPts val="0"/>
              </a:spcAft>
              <a:buClr>
                <a:schemeClr val="dk1"/>
              </a:buClr>
              <a:buSzPts val="1100"/>
              <a:buChar char="○"/>
            </a:pPr>
            <a:r>
              <a:rPr lang="en"/>
              <a:t>Procurement Pipeline Notices</a:t>
            </a:r>
            <a:endParaRPr/>
          </a:p>
          <a:p>
            <a:pPr indent="-298450" lvl="2" marL="1371600" rtl="0" algn="l">
              <a:lnSpc>
                <a:spcPct val="115000"/>
              </a:lnSpc>
              <a:spcBef>
                <a:spcPts val="0"/>
              </a:spcBef>
              <a:spcAft>
                <a:spcPts val="0"/>
              </a:spcAft>
              <a:buClr>
                <a:schemeClr val="dk1"/>
              </a:buClr>
              <a:buSzPts val="1100"/>
              <a:buChar char="■"/>
            </a:pPr>
            <a:r>
              <a:rPr lang="en"/>
              <a:t>Pipeline Notices are compulsory notices, or documents, that buyers who spend over £100m a year will need to publish to the market outlining their intended spend for the next 18 months.</a:t>
            </a:r>
            <a:endParaRPr/>
          </a:p>
          <a:p>
            <a:pPr indent="-298450" lvl="2" marL="1371600" rtl="0" algn="l">
              <a:lnSpc>
                <a:spcPct val="115000"/>
              </a:lnSpc>
              <a:spcBef>
                <a:spcPts val="0"/>
              </a:spcBef>
              <a:spcAft>
                <a:spcPts val="0"/>
              </a:spcAft>
              <a:buClr>
                <a:schemeClr val="dk1"/>
              </a:buClr>
              <a:buSzPts val="1100"/>
              <a:buChar char="■"/>
            </a:pPr>
            <a:r>
              <a:rPr lang="en"/>
              <a:t>Pipeline Notices will provide greater visibility into upcoming opportunities for suppliers.</a:t>
            </a:r>
            <a:endParaRPr/>
          </a:p>
          <a:p>
            <a:pPr indent="-298450" lvl="2" marL="1371600" rtl="0" algn="l">
              <a:lnSpc>
                <a:spcPct val="115000"/>
              </a:lnSpc>
              <a:spcBef>
                <a:spcPts val="0"/>
              </a:spcBef>
              <a:spcAft>
                <a:spcPts val="0"/>
              </a:spcAft>
              <a:buClr>
                <a:schemeClr val="dk1"/>
              </a:buClr>
              <a:buSzPts val="1100"/>
              <a:buChar char="■"/>
            </a:pPr>
            <a:r>
              <a:rPr lang="en"/>
              <a:t>They align with the Procurement Act’s broader transparency agenda, and offer another data-point which will enable buyers to engage early and really get to the root of the buyer problems they’re seeking to solve. This could also lead to increased competition and value for money for the public sector (much like Competitive Flexible Procedure will).</a:t>
            </a:r>
            <a:endParaRPr/>
          </a:p>
          <a:p>
            <a:pPr indent="-298450" lvl="0" marL="457200" rtl="0" algn="l">
              <a:lnSpc>
                <a:spcPct val="115000"/>
              </a:lnSpc>
              <a:spcBef>
                <a:spcPts val="0"/>
              </a:spcBef>
              <a:spcAft>
                <a:spcPts val="0"/>
              </a:spcAft>
              <a:buClr>
                <a:schemeClr val="dk1"/>
              </a:buClr>
              <a:buSzPts val="1100"/>
              <a:buChar char="●"/>
            </a:pPr>
            <a:r>
              <a:rPr lang="en"/>
              <a:t>More intelligence on the buying process</a:t>
            </a:r>
            <a:endParaRPr/>
          </a:p>
          <a:p>
            <a:pPr indent="-298450" lvl="1" marL="914400" rtl="0" algn="l">
              <a:lnSpc>
                <a:spcPct val="115000"/>
              </a:lnSpc>
              <a:spcBef>
                <a:spcPts val="0"/>
              </a:spcBef>
              <a:spcAft>
                <a:spcPts val="0"/>
              </a:spcAft>
              <a:buClr>
                <a:schemeClr val="dk1"/>
              </a:buClr>
              <a:buSzPts val="1100"/>
              <a:buChar char="○"/>
            </a:pPr>
            <a:r>
              <a:rPr lang="en"/>
              <a:t>The act will introduce several new notice types [HOW MANY?] to enhance transparency and efficiency in public procurement processes.</a:t>
            </a:r>
            <a:endParaRPr/>
          </a:p>
          <a:p>
            <a:pPr indent="-298450" lvl="1" marL="914400" rtl="0" algn="l">
              <a:lnSpc>
                <a:spcPct val="115000"/>
              </a:lnSpc>
              <a:spcBef>
                <a:spcPts val="0"/>
              </a:spcBef>
              <a:spcAft>
                <a:spcPts val="0"/>
              </a:spcAft>
              <a:buClr>
                <a:schemeClr val="dk1"/>
              </a:buClr>
              <a:buSzPts val="1100"/>
              <a:buChar char="○"/>
            </a:pPr>
            <a:r>
              <a:rPr lang="en"/>
              <a:t>These notices are designed to inform suppliers and the public about various stages of procurement activities</a:t>
            </a:r>
            <a:endParaRPr/>
          </a:p>
          <a:p>
            <a:pPr indent="-298450" lvl="1" marL="914400" rtl="0" algn="l">
              <a:lnSpc>
                <a:spcPct val="115000"/>
              </a:lnSpc>
              <a:spcBef>
                <a:spcPts val="0"/>
              </a:spcBef>
              <a:spcAft>
                <a:spcPts val="0"/>
              </a:spcAft>
              <a:buClr>
                <a:schemeClr val="dk1"/>
              </a:buClr>
              <a:buSzPts val="1100"/>
              <a:buChar char="○"/>
            </a:pPr>
            <a:r>
              <a:rPr lang="en"/>
              <a:t>You’ll have visibility of the types of buying practices of specific buyers, but also when and how particular things were procured which can inform your GTM strategy</a:t>
            </a:r>
            <a:endParaRPr/>
          </a:p>
          <a:p>
            <a:pPr indent="-298450" lvl="1" marL="914400" rtl="0" algn="l">
              <a:lnSpc>
                <a:spcPct val="115000"/>
              </a:lnSpc>
              <a:spcBef>
                <a:spcPts val="0"/>
              </a:spcBef>
              <a:spcAft>
                <a:spcPts val="0"/>
              </a:spcAft>
              <a:buClr>
                <a:schemeClr val="dk1"/>
              </a:buClr>
              <a:buSzPts val="1100"/>
              <a:buChar char="○"/>
            </a:pPr>
            <a:r>
              <a:rPr lang="en"/>
              <a:t>These will all be published to the Central Digital Platform which is a consolidated procurement portal where all the data will be stored - it’s an enhanced version of Find a Tender</a:t>
            </a:r>
            <a:endParaRPr/>
          </a:p>
          <a:p>
            <a:pPr indent="-298450" lvl="0" marL="457200" rtl="0" algn="l">
              <a:lnSpc>
                <a:spcPct val="115000"/>
              </a:lnSpc>
              <a:spcBef>
                <a:spcPts val="0"/>
              </a:spcBef>
              <a:spcAft>
                <a:spcPts val="0"/>
              </a:spcAft>
              <a:buClr>
                <a:schemeClr val="dk1"/>
              </a:buClr>
              <a:buSzPts val="1100"/>
              <a:buChar char="●"/>
            </a:pPr>
            <a:r>
              <a:rPr lang="en"/>
              <a:t>More routes to market and easier access to RTMs</a:t>
            </a:r>
            <a:endParaRPr/>
          </a:p>
          <a:p>
            <a:pPr indent="-298450" lvl="1" marL="914400" rtl="0" algn="l">
              <a:lnSpc>
                <a:spcPct val="115000"/>
              </a:lnSpc>
              <a:spcBef>
                <a:spcPts val="0"/>
              </a:spcBef>
              <a:spcAft>
                <a:spcPts val="0"/>
              </a:spcAft>
              <a:buClr>
                <a:schemeClr val="dk1"/>
              </a:buClr>
              <a:buSzPts val="1100"/>
              <a:buChar char="○"/>
            </a:pPr>
            <a:r>
              <a:rPr lang="en"/>
              <a:t>Open frameworks:</a:t>
            </a:r>
            <a:endParaRPr/>
          </a:p>
          <a:p>
            <a:pPr indent="-298450" lvl="2" marL="1371600" rtl="0" algn="l">
              <a:lnSpc>
                <a:spcPct val="115000"/>
              </a:lnSpc>
              <a:spcBef>
                <a:spcPts val="0"/>
              </a:spcBef>
              <a:spcAft>
                <a:spcPts val="0"/>
              </a:spcAft>
              <a:buClr>
                <a:schemeClr val="dk1"/>
              </a:buClr>
              <a:buSzPts val="1100"/>
              <a:buChar char="■"/>
            </a:pPr>
            <a:r>
              <a:rPr lang="en"/>
              <a:t>Contracting authorities will be able to periodically reopen frameworks to new suppliers, rather than a single opening and locking out suppliers who didn’t make the cut/missed the deadline for a number of years</a:t>
            </a:r>
            <a:endParaRPr/>
          </a:p>
          <a:p>
            <a:pPr indent="-298450" lvl="2" marL="1371600" rtl="0" algn="l">
              <a:lnSpc>
                <a:spcPct val="115000"/>
              </a:lnSpc>
              <a:spcBef>
                <a:spcPts val="0"/>
              </a:spcBef>
              <a:spcAft>
                <a:spcPts val="0"/>
              </a:spcAft>
              <a:buClr>
                <a:schemeClr val="dk1"/>
              </a:buClr>
              <a:buSzPts val="1100"/>
              <a:buChar char="■"/>
            </a:pPr>
            <a:r>
              <a:rPr lang="en"/>
              <a:t>The Act stipulates that an open framework must provide for the award of a framework at least once during the first three years from the initial award and subsequently at least once every five years. The entire duration of an open framework cannot exceed eight years from the date of the first award.</a:t>
            </a:r>
            <a:endParaRPr/>
          </a:p>
          <a:p>
            <a:pPr indent="-298450" lvl="2" marL="1371600" rtl="0" algn="l">
              <a:lnSpc>
                <a:spcPct val="115000"/>
              </a:lnSpc>
              <a:spcBef>
                <a:spcPts val="0"/>
              </a:spcBef>
              <a:spcAft>
                <a:spcPts val="0"/>
              </a:spcAft>
              <a:buClr>
                <a:schemeClr val="dk1"/>
              </a:buClr>
              <a:buSzPts val="1100"/>
              <a:buChar char="■"/>
            </a:pPr>
            <a:r>
              <a:rPr lang="en"/>
              <a:t>If there is no limit on the number of suppliers, existing suppliers can be awarded a new framework based on their previous tenders or by submitting a new tender. This approach maintains a dynamic and competitive supplier base.</a:t>
            </a:r>
            <a:endParaRPr/>
          </a:p>
          <a:p>
            <a:pPr indent="-298450" lvl="1" marL="914400" rtl="0" algn="l">
              <a:lnSpc>
                <a:spcPct val="115000"/>
              </a:lnSpc>
              <a:spcBef>
                <a:spcPts val="0"/>
              </a:spcBef>
              <a:spcAft>
                <a:spcPts val="0"/>
              </a:spcAft>
              <a:buClr>
                <a:schemeClr val="dk1"/>
              </a:buClr>
              <a:buSzPts val="1100"/>
              <a:buChar char="○"/>
            </a:pPr>
            <a:r>
              <a:rPr lang="en"/>
              <a:t>The movement from Dynamic Purchasing Systems to Dynamic Markets creates a new RTM for most suppliers</a:t>
            </a:r>
            <a:endParaRPr/>
          </a:p>
          <a:p>
            <a:pPr indent="-298450" lvl="2" marL="1371600" rtl="0" algn="l">
              <a:lnSpc>
                <a:spcPct val="115000"/>
              </a:lnSpc>
              <a:spcBef>
                <a:spcPts val="0"/>
              </a:spcBef>
              <a:spcAft>
                <a:spcPts val="0"/>
              </a:spcAft>
              <a:buClr>
                <a:schemeClr val="dk1"/>
              </a:buClr>
              <a:buSzPts val="1100"/>
              <a:buChar char="■"/>
            </a:pPr>
            <a:r>
              <a:rPr lang="en"/>
              <a:t>DPSs are limited to commonly used purchases generally available on the market (e.g. tems that do not require significant customisation or unique specifications and are commonly supplied by multiple vendors like stationary and office supplies, facilities management, transport, logistics, construction and infrastructure, catering, medical consumables, standard software subscriptions and hosting).</a:t>
            </a:r>
            <a:endParaRPr/>
          </a:p>
          <a:p>
            <a:pPr indent="-298450" lvl="2" marL="1371600" rtl="0" algn="l">
              <a:lnSpc>
                <a:spcPct val="115000"/>
              </a:lnSpc>
              <a:spcBef>
                <a:spcPts val="0"/>
              </a:spcBef>
              <a:spcAft>
                <a:spcPts val="0"/>
              </a:spcAft>
              <a:buClr>
                <a:schemeClr val="dk1"/>
              </a:buClr>
              <a:buSzPts val="1100"/>
              <a:buChar char="■"/>
            </a:pPr>
            <a:r>
              <a:rPr lang="en"/>
              <a:t>Dynamic Markets can be used for all types of goods, services, or works, excluding concession contracts including complex or high-value projects</a:t>
            </a:r>
            <a:endParaRPr/>
          </a:p>
          <a:p>
            <a:pPr indent="-298450" lvl="2" marL="1371600" rtl="0" algn="l">
              <a:lnSpc>
                <a:spcPct val="115000"/>
              </a:lnSpc>
              <a:spcBef>
                <a:spcPts val="0"/>
              </a:spcBef>
              <a:spcAft>
                <a:spcPts val="0"/>
              </a:spcAft>
              <a:buClr>
                <a:schemeClr val="dk1"/>
              </a:buClr>
              <a:buSzPts val="1100"/>
              <a:buChar char="■"/>
            </a:pPr>
            <a:r>
              <a:rPr lang="en"/>
              <a:t>Dynamic Markets maintain an open structure, allowing new suppliers to join at any time</a:t>
            </a:r>
            <a:endParaRPr/>
          </a:p>
          <a:p>
            <a:pPr indent="-298450" lvl="2" marL="1371600" rtl="0" algn="l">
              <a:lnSpc>
                <a:spcPct val="115000"/>
              </a:lnSpc>
              <a:spcBef>
                <a:spcPts val="0"/>
              </a:spcBef>
              <a:spcAft>
                <a:spcPts val="0"/>
              </a:spcAft>
              <a:buClr>
                <a:schemeClr val="dk1"/>
              </a:buClr>
              <a:buSzPts val="1100"/>
              <a:buChar char="■"/>
            </a:pPr>
            <a:r>
              <a:rPr lang="en"/>
              <a:t>This should enhance procurement flexibility, encourage supplier diversity, and streamline processes for contracting authorities</a:t>
            </a: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UUE%3D" TargetMode="External"/><Relationship Id="rId9"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4.png"/><Relationship Id="rId8" Type="http://schemas.openxmlformats.org/officeDocument/2006/relationships/hyperlink" Target="https://www.sli.do/features-google-slides?payload=eyJwcmVzZW50YXRpb25JZCI6IjFhYUt0ZnJkTUhZNEVsVEZHMFQxQWk1eTJhTmtlakJwYkVjbXF1c20wTU93Iiwic2xpZGVJZCI6IlNMSURFU19BUEkxOTI0Njg2NzU5XzAiLCJ0eXBlIjoiU2xpZG9RQSJ9"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4.png"/><Relationship Id="rId8" Type="http://schemas.openxmlformats.org/officeDocument/2006/relationships/hyperlink" Target="https://www.sli.do/features-google-slides?payload=eyJwb2xsVXVpZCI6IjJkMzcyZGQ1LTE0MmEtNDBjNy1hYzJmLWEwYmJmYzVhNjg2ZiIsInByZXNlbnRhdGlvbklkIjoiMWFhS3RmcmRNSFk0RWxURkcwVDFBaTV5MmFOa2VqQnBiRWNtcXVzbTBNT3ciLCJzbGlkZUlkIjoiU0xJREVTX0FQSTk4NjI1MTk2XzAiLCJ0aW1lbGluZSI6W3sicG9sbFF1ZXN0aW9uVXVpZCI6ImIzZWVmYmQ2LTZhYjgtNGExOS1iNzA4LTUwZWZkYmQ3MmI0ZCIsInNob3dSZXN1bHRzIjp0cnVlfV0sInR5cGUiOiJTbGlkb1BvbGwifQ%3D%3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4.png"/><Relationship Id="rId8" Type="http://schemas.openxmlformats.org/officeDocument/2006/relationships/hyperlink" Target="https://www.sli.do/features-google-slides?payload=eyJwb2xsVXVpZCI6IjZkN2VjMDYzLWFlYzQtNGQ3NS1hNTY2LWY2YjZlM2Y4OTVkZSIsInByZXNlbnRhdGlvbklkIjoiMWFhS3RmcmRNSFk0RWxURkcwVDFBaTV5MmFOa2VqQnBiRWNtcXVzbTBNT3ciLCJzbGlkZUlkIjoiU0xJREVTX0FQSTIxMDU3NjA4NjJfMCIsInRpbWVsaW5lIjpbeyJwb2xsUXVlc3Rpb25VdWlkIjoiZDJkNzk5ZWMtYzJlMC00MzU0LTg1ZGMtODllZmY0NjQ3OWJmIiwic2hvd1Jlc3VsdHMiOnRydWV9XSwidHlwZSI6IlNsaWRvUG9sbCJ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8" name="Google Shape;128;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9" name="Google Shape;129;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35" name="Google Shape;135;p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36" name="Google Shape;136;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42" name="Google Shape;142;p2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43" name="Google Shape;143;p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49" name="Google Shape;149;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50" name="Google Shape;150;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56" name="Google Shape;156;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57" name="Google Shape;157;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63" name="Google Shape;163;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64" name="Google Shape;164;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0" name="Google Shape;170;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1" name="Google Shape;171;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7" name="Google Shape;177;p2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8" name="Google Shape;178;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84" name="Google Shape;184;p3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85" name="Google Shape;185;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1" name="Google Shape;191;p3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2" name="Google Shape;192;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2" name="Google Shape;62;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3" name="Google Shape;63;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8" name="Google Shape;198;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9" name="Google Shape;199;p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05" name="Google Shape;205;p3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06" name="Google Shape;206;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12" name="Google Shape;212;p3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13" name="Google Shape;213;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19" name="Google Shape;219;p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20" name="Google Shape;220;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4" name="Shape 224"/>
        <p:cNvGrpSpPr/>
        <p:nvPr/>
      </p:nvGrpSpPr>
      <p:grpSpPr>
        <a:xfrm>
          <a:off x="0" y="0"/>
          <a:ext cx="0" cy="0"/>
          <a:chOff x="0" y="0"/>
          <a:chExt cx="0" cy="0"/>
        </a:xfrm>
      </p:grpSpPr>
      <p:sp>
        <p:nvSpPr>
          <p:cNvPr id="225" name="Google Shape;225;p36"/>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36"/>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227" name="Google Shape;227;p36">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28" name="Google Shape;228;p36"/>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Audience Q&amp;A</a:t>
            </a:r>
            <a:endParaRPr b="1" sz="3600">
              <a:solidFill>
                <a:srgbClr val="5B5B5B"/>
              </a:solidFill>
              <a:latin typeface="Inter"/>
              <a:ea typeface="Inter"/>
              <a:cs typeface="Inter"/>
              <a:sym typeface="Inter"/>
            </a:endParaRPr>
          </a:p>
        </p:txBody>
      </p:sp>
      <p:sp>
        <p:nvSpPr>
          <p:cNvPr id="229" name="Google Shape;229;p36"/>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36"/>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31" name="Google Shape;231;p36"/>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32" name="Google Shape;232;p36">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38" name="Google Shape;238;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39" name="Google Shape;239;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9" name="Google Shape;69;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0" name="Google Shape;70;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6" name="Google Shape;76;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7" name="Google Shape;77;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 name="Shape 81"/>
        <p:cNvGrpSpPr/>
        <p:nvPr/>
      </p:nvGrpSpPr>
      <p:grpSpPr>
        <a:xfrm>
          <a:off x="0" y="0"/>
          <a:ext cx="0" cy="0"/>
          <a:chOff x="0" y="0"/>
          <a:chExt cx="0" cy="0"/>
        </a:xfrm>
      </p:grpSpPr>
      <p:sp>
        <p:nvSpPr>
          <p:cNvPr id="82" name="Google Shape;82;p17"/>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7"/>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84" name="Google Shape;84;p17">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85" name="Google Shape;85;p17"/>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What is the level of your company's public sector experience?</a:t>
            </a:r>
            <a:endParaRPr b="1" sz="3600">
              <a:solidFill>
                <a:srgbClr val="5B5B5B"/>
              </a:solidFill>
              <a:latin typeface="Inter"/>
              <a:ea typeface="Inter"/>
              <a:cs typeface="Inter"/>
              <a:sym typeface="Inter"/>
            </a:endParaRPr>
          </a:p>
        </p:txBody>
      </p:sp>
      <p:sp>
        <p:nvSpPr>
          <p:cNvPr id="86" name="Google Shape;86;p17"/>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7"/>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88" name="Google Shape;88;p17"/>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89" name="Google Shape;89;p17">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sp>
        <p:nvSpPr>
          <p:cNvPr id="94" name="Google Shape;94;p18"/>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8"/>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96" name="Google Shape;96;p18">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97" name="Google Shape;97;p18"/>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What emoji best describes your readiness for the new era of procurement?</a:t>
            </a:r>
            <a:endParaRPr b="1" sz="3600">
              <a:solidFill>
                <a:srgbClr val="5B5B5B"/>
              </a:solidFill>
              <a:latin typeface="Inter"/>
              <a:ea typeface="Inter"/>
              <a:cs typeface="Inter"/>
              <a:sym typeface="Inter"/>
            </a:endParaRPr>
          </a:p>
        </p:txBody>
      </p:sp>
      <p:sp>
        <p:nvSpPr>
          <p:cNvPr id="98" name="Google Shape;98;p18"/>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 name="Google Shape;99;p18"/>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00" name="Google Shape;100;p18"/>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101" name="Google Shape;101;p18">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7" name="Google Shape;107;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8" name="Google Shape;108;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4" name="Google Shape;114;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5" name="Google Shape;115;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1" name="Google Shape;121;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2" name="Google Shape;122;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